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77" r:id="rId3"/>
  </p:sldMasterIdLst>
  <p:notesMasterIdLst>
    <p:notesMasterId r:id="rId44"/>
  </p:notesMasterIdLst>
  <p:sldIdLst>
    <p:sldId id="256" r:id="rId4"/>
    <p:sldId id="311" r:id="rId5"/>
    <p:sldId id="263" r:id="rId6"/>
    <p:sldId id="276" r:id="rId7"/>
    <p:sldId id="312" r:id="rId8"/>
    <p:sldId id="313" r:id="rId9"/>
    <p:sldId id="314" r:id="rId10"/>
    <p:sldId id="417" r:id="rId11"/>
    <p:sldId id="418" r:id="rId12"/>
    <p:sldId id="419" r:id="rId13"/>
    <p:sldId id="315" r:id="rId14"/>
    <p:sldId id="420" r:id="rId15"/>
    <p:sldId id="421" r:id="rId16"/>
    <p:sldId id="422" r:id="rId17"/>
    <p:sldId id="423" r:id="rId18"/>
    <p:sldId id="424" r:id="rId19"/>
    <p:sldId id="425" r:id="rId20"/>
    <p:sldId id="264" r:id="rId21"/>
    <p:sldId id="290" r:id="rId22"/>
    <p:sldId id="428" r:id="rId23"/>
    <p:sldId id="429" r:id="rId24"/>
    <p:sldId id="450" r:id="rId25"/>
    <p:sldId id="451" r:id="rId26"/>
    <p:sldId id="448" r:id="rId27"/>
    <p:sldId id="449" r:id="rId28"/>
    <p:sldId id="430" r:id="rId29"/>
    <p:sldId id="441" r:id="rId30"/>
    <p:sldId id="442" r:id="rId31"/>
    <p:sldId id="443" r:id="rId32"/>
    <p:sldId id="431" r:id="rId33"/>
    <p:sldId id="444" r:id="rId34"/>
    <p:sldId id="432" r:id="rId35"/>
    <p:sldId id="433" r:id="rId36"/>
    <p:sldId id="434" r:id="rId37"/>
    <p:sldId id="435" r:id="rId38"/>
    <p:sldId id="436" r:id="rId39"/>
    <p:sldId id="437" r:id="rId40"/>
    <p:sldId id="438" r:id="rId41"/>
    <p:sldId id="439" r:id="rId42"/>
    <p:sldId id="440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95"/>
    <p:restoredTop sz="93889"/>
  </p:normalViewPr>
  <p:slideViewPr>
    <p:cSldViewPr>
      <p:cViewPr varScale="1">
        <p:scale>
          <a:sx n="149" d="100"/>
          <a:sy n="149" d="100"/>
        </p:scale>
        <p:origin x="124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A25DF-298F-2F48-9812-E0BE0E8CF350}" type="datetimeFigureOut">
              <a:rPr lang="en-US"/>
              <a:pPr/>
              <a:t>9/30/24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8C76D-B8B4-7141-8CD9-2D10AD4E5F53}" type="slidenum">
              <a:rPr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72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883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66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7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92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1F0F02C8-2237-5540-AFC8-8F1AD8227D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BBD55A-E40C-9440-A121-7B8A8809800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F3F79278-9E88-5F4E-BC2F-0F48006153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21F48FF0-18B5-1346-B48A-CA9D3A4464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>
                <a:ea typeface="ＭＳ Ｐゴシック" panose="020B0600070205080204" pitchFamily="34" charset="-128"/>
              </a:rPr>
              <a:t>\nabla \times (\frac{D}{Dt} \vec V_h) = \nabla \times (-f \hat k \times \vec V_h) - \nabla \times (\nabla_p \Phi)</a:t>
            </a:r>
          </a:p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3989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FD3D0A89-E3E0-5D4A-B9A5-FD93B7E79D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78DC47-3A49-AF4C-B388-C756EC305C0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07FBA9FA-CF56-7E44-9D57-6584FA71CC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A33E490C-07FE-BA42-B08C-C4BE3E3E7A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6013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04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807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03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07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98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43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63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870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328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677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591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4893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0171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7868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916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3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27889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8276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3910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53452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68BBBB2-C3BC-C14D-8B2A-051F4388CA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3E67EE2-6141-E54A-AD0F-AB44E98A15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6D1C034-087D-084B-BBF8-3E195EE648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5E19CC03-1020-D24B-9A4C-6A4886BB60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1769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FED2F64-D734-1E42-B1A3-7B8C01A229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8141F2-8509-2B49-8C91-6F6805CEE6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E44ADA5-7B59-AD4F-A4A2-1D4BB23C12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D9ECA8B3-6AA7-9547-BE3C-38ED9699BA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135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0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43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56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05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3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63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4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0193-55E4-421C-9F92-3304CC3C3F97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8907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945ECDA-7BEC-A241-ADFB-9215946AE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59C19F4-DF21-324D-89AC-96CC35E47E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9D84CFC-9474-F949-BB9F-D5295E44510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pitchFamily="-84" charset="0"/>
                <a:ea typeface="ＭＳ Ｐゴシック" pitchFamily="-84" charset="-128"/>
                <a:cs typeface="ＭＳ Ｐゴシック" pitchFamily="-8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5DCA7E6-5BA6-D64E-94FF-102405BEABE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Arial" pitchFamily="-84" charset="0"/>
                <a:ea typeface="ＭＳ Ｐゴシック" pitchFamily="-84" charset="-128"/>
                <a:cs typeface="ＭＳ Ｐゴシック" pitchFamily="-8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657A112-41F9-3F4A-ADDE-363D6538450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</a:defRPr>
            </a:lvl1pPr>
          </a:lstStyle>
          <a:p>
            <a:fld id="{9255A7E7-BBE6-B24B-B29A-9170FFB87A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6570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1"/>
            <a:ext cx="7772400" cy="2914650"/>
          </a:xfrm>
        </p:spPr>
        <p:txBody>
          <a:bodyPr>
            <a:normAutofit fontScale="90000"/>
          </a:bodyPr>
          <a:lstStyle/>
          <a:p>
            <a:r>
              <a:rPr lang="en-US" dirty="0"/>
              <a:t>Warm-core vs. cool-core vortices</a:t>
            </a:r>
            <a:br>
              <a:rPr lang="en-US" dirty="0"/>
            </a:br>
            <a:r>
              <a:rPr lang="en-US" sz="2800" dirty="0"/>
              <a:t>Combining the prior concepts of: </a:t>
            </a:r>
            <a:br>
              <a:rPr lang="en-US" sz="2800" dirty="0"/>
            </a:br>
            <a:r>
              <a:rPr lang="en-US" sz="2800" dirty="0"/>
              <a:t>thermal wind and vorticity</a:t>
            </a:r>
            <a:br>
              <a:rPr lang="en-US" sz="2800" dirty="0"/>
            </a:br>
            <a:br>
              <a:rPr lang="en-US" sz="2800" dirty="0"/>
            </a:br>
            <a:r>
              <a:rPr lang="en-US" dirty="0"/>
              <a:t>Background first, then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Assignment: slides 25-40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ATM 407, fall 2022</a:t>
            </a:r>
          </a:p>
          <a:p>
            <a:r>
              <a:rPr lang="en-US" dirty="0"/>
              <a:t>Brian Mapes, Univ of Miami</a:t>
            </a:r>
          </a:p>
        </p:txBody>
      </p:sp>
    </p:spTree>
    <p:extLst>
      <p:ext uri="{BB962C8B-B14F-4D97-AF65-F5344CB8AC3E}">
        <p14:creationId xmlns:p14="http://schemas.microsoft.com/office/powerpoint/2010/main" val="1830117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7B37-25C2-9E45-BCC3-AD28F0FC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This view emphasizes </a:t>
            </a:r>
            <a:r>
              <a:rPr lang="en-US" i="1" dirty="0">
                <a:solidFill>
                  <a:srgbClr val="C00000"/>
                </a:solidFill>
              </a:rPr>
              <a:t>vortices</a:t>
            </a:r>
            <a:r>
              <a:rPr lang="en-US" dirty="0">
                <a:solidFill>
                  <a:schemeClr val="bg2"/>
                </a:solidFill>
              </a:rPr>
              <a:t> as the unit of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74774-83FB-6748-A1DB-A2D2FC42B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8534400" cy="4114800"/>
          </a:xfrm>
        </p:spPr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To predict vorticity, we just need vorticity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induced wind drops like 1/distance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vorticity itself is advected by wind like a tracer</a:t>
            </a:r>
          </a:p>
          <a:p>
            <a:pPr lvl="3"/>
            <a:r>
              <a:rPr lang="en-US" dirty="0">
                <a:solidFill>
                  <a:schemeClr val="bg2"/>
                </a:solidFill>
              </a:rPr>
              <a:t>plus complications</a:t>
            </a:r>
          </a:p>
          <a:p>
            <a:pPr lvl="3"/>
            <a:r>
              <a:rPr lang="en-US" dirty="0">
                <a:solidFill>
                  <a:schemeClr val="bg2"/>
                </a:solidFill>
              </a:rPr>
              <a:t>advection of </a:t>
            </a:r>
            <a:r>
              <a:rPr lang="en-US" i="1" dirty="0">
                <a:solidFill>
                  <a:schemeClr val="bg2"/>
                </a:solidFill>
              </a:rPr>
              <a:t>planetary vorticity f </a:t>
            </a:r>
            <a:r>
              <a:rPr lang="en-US" dirty="0">
                <a:solidFill>
                  <a:schemeClr val="bg2"/>
                </a:solidFill>
                <a:sym typeface="Wingdings" pitchFamily="2" charset="2"/>
              </a:rPr>
              <a:t>Rossby waves</a:t>
            </a:r>
          </a:p>
          <a:p>
            <a:pPr lvl="3"/>
            <a:r>
              <a:rPr lang="en-US" dirty="0">
                <a:solidFill>
                  <a:schemeClr val="bg2"/>
                </a:solidFill>
                <a:sym typeface="Wingdings" pitchFamily="2" charset="2"/>
              </a:rPr>
              <a:t>divergence term can be rolled up into </a:t>
            </a:r>
            <a:r>
              <a:rPr lang="en-US" i="1" dirty="0">
                <a:solidFill>
                  <a:schemeClr val="bg2"/>
                </a:solidFill>
                <a:sym typeface="Wingdings" pitchFamily="2" charset="2"/>
              </a:rPr>
              <a:t>potential </a:t>
            </a:r>
            <a:r>
              <a:rPr lang="en-US" dirty="0">
                <a:solidFill>
                  <a:schemeClr val="bg2"/>
                </a:solidFill>
                <a:sym typeface="Wingdings" pitchFamily="2" charset="2"/>
              </a:rPr>
              <a:t>vorticity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  <a:latin typeface="Symbol" pitchFamily="2" charset="2"/>
            </a:endParaRPr>
          </a:p>
          <a:p>
            <a:endParaRPr lang="en-US" dirty="0">
              <a:solidFill>
                <a:schemeClr val="bg2"/>
              </a:solidFill>
              <a:latin typeface="Symbol" pitchFamily="2" charset="2"/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1CA9-8BDD-834D-873A-D13E766E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209800"/>
            <a:ext cx="5575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3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8929-E2D1-7E41-BF09-4111CDADB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So what’s the TWB structure of a vortex?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EDCF5-C2FB-6446-A59D-2352A1413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 this case, one near the tropopause (like the jet stream) </a:t>
            </a:r>
          </a:p>
        </p:txBody>
      </p:sp>
    </p:spTree>
    <p:extLst>
      <p:ext uri="{BB962C8B-B14F-4D97-AF65-F5344CB8AC3E}">
        <p14:creationId xmlns:p14="http://schemas.microsoft.com/office/powerpoint/2010/main" val="1728830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2" y="2"/>
            <a:ext cx="8478253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</a:rPr>
              <a:t>This is only half the story of a cyclone</a:t>
            </a:r>
            <a:endParaRPr lang="en-US" sz="3200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8014B0-992A-EB42-AE7B-F57F2271F73E}"/>
              </a:ext>
            </a:extLst>
          </p:cNvPr>
          <p:cNvGrpSpPr/>
          <p:nvPr/>
        </p:nvGrpSpPr>
        <p:grpSpPr>
          <a:xfrm>
            <a:off x="4191000" y="1219200"/>
            <a:ext cx="4953000" cy="5165558"/>
            <a:chOff x="366218" y="1235242"/>
            <a:chExt cx="8244382" cy="516555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02807F-281C-7343-89A5-0B106EF2C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61"/>
            <a:stretch/>
          </p:blipFill>
          <p:spPr>
            <a:xfrm>
              <a:off x="381000" y="1235242"/>
              <a:ext cx="8229600" cy="5165558"/>
            </a:xfrm>
            <a:prstGeom prst="rect">
              <a:avLst/>
            </a:prstGeom>
          </p:spPr>
        </p:pic>
        <p:sp>
          <p:nvSpPr>
            <p:cNvPr id="1453060" name="Line 4"/>
            <p:cNvSpPr>
              <a:spLocks noChangeShapeType="1"/>
            </p:cNvSpPr>
            <p:nvPr/>
          </p:nvSpPr>
          <p:spPr bwMode="auto">
            <a:xfrm>
              <a:off x="609600" y="6333704"/>
              <a:ext cx="7620000" cy="0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1453063" name="Oval 7"/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endParaRPr lang="en-US" sz="54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453078" name="Text Box 22"/>
            <p:cNvSpPr txBox="1">
              <a:spLocks noChangeArrowheads="1"/>
            </p:cNvSpPr>
            <p:nvPr/>
          </p:nvSpPr>
          <p:spPr bwMode="auto">
            <a:xfrm>
              <a:off x="366218" y="4727816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0066CC"/>
                  </a:solidFill>
                  <a:latin typeface="Arial" pitchFamily="34" charset="0"/>
                </a:rPr>
                <a:t>cooler than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</a:rPr>
                <a:t>that</a:t>
              </a:r>
              <a:r>
                <a:rPr lang="en-US" sz="2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</a:t>
              </a:r>
              <a:r>
                <a:rPr lang="en-US" sz="2000" b="1" dirty="0">
                  <a:solidFill>
                    <a:srgbClr val="0066CC"/>
                  </a:solidFill>
                  <a:latin typeface="Arial" pitchFamily="34" charset="0"/>
                </a:rPr>
                <a:t> </a:t>
              </a:r>
            </a:p>
          </p:txBody>
        </p:sp>
        <p:sp>
          <p:nvSpPr>
            <p:cNvPr id="29" name="Text Box 22">
              <a:extLst>
                <a:ext uri="{FF2B5EF4-FFF2-40B4-BE49-F238E27FC236}">
                  <a16:creationId xmlns:a16="http://schemas.microsoft.com/office/drawing/2014/main" id="{ABA560CB-FDFB-3B4B-AF85-4AAF78764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792" y="4716445"/>
              <a:ext cx="3755408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warmer than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 </a:t>
              </a:r>
              <a:r>
                <a:rPr lang="en-US" sz="2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that</a:t>
              </a:r>
              <a:endParaRPr lang="en-US" sz="2400" b="1" dirty="0">
                <a:solidFill>
                  <a:srgbClr val="FF0000"/>
                </a:solidFill>
                <a:latin typeface="Arial" pitchFamily="34" charset="0"/>
              </a:endParaRPr>
            </a:p>
          </p:txBody>
        </p:sp>
        <p:sp>
          <p:nvSpPr>
            <p:cNvPr id="30" name="Text Box 22">
              <a:extLst>
                <a:ext uri="{FF2B5EF4-FFF2-40B4-BE49-F238E27FC236}">
                  <a16:creationId xmlns:a16="http://schemas.microsoft.com/office/drawing/2014/main" id="{69414990-221B-FA4D-8878-A2AA56EA9B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671" y="1481923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FF0000"/>
                  </a:solidFill>
                  <a:latin typeface="Arial" pitchFamily="34" charset="0"/>
                </a:rPr>
                <a:t>warmer than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rgbClr val="0066CC"/>
                  </a:solidFill>
                  <a:latin typeface="Arial" pitchFamily="34" charset="0"/>
                </a:rPr>
                <a:t>that</a:t>
              </a: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</a:rPr>
                <a:t> </a:t>
              </a: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</a:t>
              </a: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</a:rPr>
                <a:t> </a:t>
              </a:r>
              <a:endParaRPr lang="en-US" b="1" dirty="0">
                <a:solidFill>
                  <a:srgbClr val="FF0000"/>
                </a:solidFill>
                <a:latin typeface="Arial" pitchFamily="34" charset="0"/>
              </a:endParaRPr>
            </a:p>
          </p:txBody>
        </p:sp>
        <p:sp>
          <p:nvSpPr>
            <p:cNvPr id="31" name="Text Box 22">
              <a:extLst>
                <a:ext uri="{FF2B5EF4-FFF2-40B4-BE49-F238E27FC236}">
                  <a16:creationId xmlns:a16="http://schemas.microsoft.com/office/drawing/2014/main" id="{690D5CEB-6A6C-264F-B806-68ECAFE7F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7507" y="1331794"/>
              <a:ext cx="3550693" cy="104387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0066CC"/>
                  </a:solidFill>
                  <a:latin typeface="Arial" pitchFamily="34" charset="0"/>
                </a:rPr>
                <a:t>cooler than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8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</a:t>
              </a:r>
              <a:r>
                <a:rPr lang="en-US" sz="2800" b="1" dirty="0">
                  <a:solidFill>
                    <a:srgbClr val="FF0000"/>
                  </a:solidFill>
                  <a:latin typeface="Arial" pitchFamily="34" charset="0"/>
                </a:rPr>
                <a:t>that</a:t>
              </a:r>
              <a:r>
                <a:rPr lang="en-US" sz="2800" b="1" dirty="0">
                  <a:solidFill>
                    <a:srgbClr val="0066CC"/>
                  </a:solidFill>
                  <a:latin typeface="Arial" pitchFamily="34" charset="0"/>
                </a:rPr>
                <a:t> </a:t>
              </a:r>
            </a:p>
          </p:txBody>
        </p:sp>
      </p:grpSp>
      <p:sp>
        <p:nvSpPr>
          <p:cNvPr id="4" name="Summing Junction 3">
            <a:extLst>
              <a:ext uri="{FF2B5EF4-FFF2-40B4-BE49-F238E27FC236}">
                <a16:creationId xmlns:a16="http://schemas.microsoft.com/office/drawing/2014/main" id="{FB7FC5A6-B658-4BEA-7CDA-EBE3677B6D8D}"/>
              </a:ext>
            </a:extLst>
          </p:cNvPr>
          <p:cNvSpPr/>
          <p:nvPr/>
        </p:nvSpPr>
        <p:spPr bwMode="auto">
          <a:xfrm>
            <a:off x="5257800" y="2286000"/>
            <a:ext cx="1699968" cy="1714531"/>
          </a:xfrm>
          <a:prstGeom prst="flowChartSummingJunction">
            <a:avLst/>
          </a:prstGeom>
          <a:solidFill>
            <a:srgbClr val="FF9933">
              <a:alpha val="41961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Jet stream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000000"/>
              </a:solidFill>
              <a:latin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into page </a:t>
            </a:r>
          </a:p>
        </p:txBody>
      </p:sp>
    </p:spTree>
    <p:extLst>
      <p:ext uri="{BB962C8B-B14F-4D97-AF65-F5344CB8AC3E}">
        <p14:creationId xmlns:p14="http://schemas.microsoft.com/office/powerpoint/2010/main" val="613132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7034CC-F08F-3048-81A6-06AE3C813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95400"/>
            <a:ext cx="8458200" cy="5143500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2" y="2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 u="sng" dirty="0">
                <a:solidFill>
                  <a:schemeClr val="bg2"/>
                </a:solidFill>
                <a:latin typeface="Times New Roman" pitchFamily="18" charset="0"/>
              </a:rPr>
              <a:t>This is a whole cyclone (two jets)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T(K) contours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8014B0-992A-EB42-AE7B-F57F2271F73E}"/>
              </a:ext>
            </a:extLst>
          </p:cNvPr>
          <p:cNvGrpSpPr/>
          <p:nvPr/>
        </p:nvGrpSpPr>
        <p:grpSpPr>
          <a:xfrm>
            <a:off x="5038885" y="1315754"/>
            <a:ext cx="4257517" cy="4347565"/>
            <a:chOff x="1371464" y="1331794"/>
            <a:chExt cx="7086736" cy="4347565"/>
          </a:xfrm>
        </p:grpSpPr>
        <p:sp>
          <p:nvSpPr>
            <p:cNvPr id="1453063" name="Oval 7"/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endParaRPr lang="en-US" sz="54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453078" name="Text Box 22"/>
            <p:cNvSpPr txBox="1">
              <a:spLocks noChangeArrowheads="1"/>
            </p:cNvSpPr>
            <p:nvPr/>
          </p:nvSpPr>
          <p:spPr bwMode="auto">
            <a:xfrm>
              <a:off x="1371464" y="4727816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0066CC"/>
                  </a:solidFill>
                  <a:latin typeface="Arial" pitchFamily="34" charset="0"/>
                </a:rPr>
                <a:t>cooler than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</a:rPr>
                <a:t>that</a:t>
              </a:r>
              <a:r>
                <a:rPr lang="en-US" sz="2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</a:t>
              </a:r>
              <a:r>
                <a:rPr lang="en-US" sz="2000" b="1" dirty="0">
                  <a:solidFill>
                    <a:srgbClr val="0066CC"/>
                  </a:solidFill>
                  <a:latin typeface="Arial" pitchFamily="34" charset="0"/>
                </a:rPr>
                <a:t> </a:t>
              </a:r>
            </a:p>
          </p:txBody>
        </p:sp>
        <p:sp>
          <p:nvSpPr>
            <p:cNvPr id="29" name="Text Box 22">
              <a:extLst>
                <a:ext uri="{FF2B5EF4-FFF2-40B4-BE49-F238E27FC236}">
                  <a16:creationId xmlns:a16="http://schemas.microsoft.com/office/drawing/2014/main" id="{ABA560CB-FDFB-3B4B-AF85-4AAF78764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792" y="4716445"/>
              <a:ext cx="3755408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warmer than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 </a:t>
              </a:r>
              <a:r>
                <a:rPr lang="en-US" sz="2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that</a:t>
              </a:r>
              <a:endParaRPr lang="en-US" sz="2400" b="1" dirty="0">
                <a:solidFill>
                  <a:srgbClr val="FF0000"/>
                </a:solidFill>
                <a:latin typeface="Arial" pitchFamily="34" charset="0"/>
              </a:endParaRPr>
            </a:p>
          </p:txBody>
        </p:sp>
        <p:sp>
          <p:nvSpPr>
            <p:cNvPr id="30" name="Text Box 22">
              <a:extLst>
                <a:ext uri="{FF2B5EF4-FFF2-40B4-BE49-F238E27FC236}">
                  <a16:creationId xmlns:a16="http://schemas.microsoft.com/office/drawing/2014/main" id="{69414990-221B-FA4D-8878-A2AA56EA9B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2917" y="1481923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FF0000"/>
                  </a:solidFill>
                  <a:latin typeface="Arial" pitchFamily="34" charset="0"/>
                </a:rPr>
                <a:t>warmer than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rgbClr val="0066CC"/>
                  </a:solidFill>
                  <a:latin typeface="Arial" pitchFamily="34" charset="0"/>
                </a:rPr>
                <a:t>that</a:t>
              </a: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</a:rPr>
                <a:t> </a:t>
              </a: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</a:t>
              </a: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</a:rPr>
                <a:t> </a:t>
              </a:r>
              <a:endParaRPr lang="en-US" b="1" dirty="0">
                <a:solidFill>
                  <a:srgbClr val="FF0000"/>
                </a:solidFill>
                <a:latin typeface="Arial" pitchFamily="34" charset="0"/>
              </a:endParaRPr>
            </a:p>
          </p:txBody>
        </p:sp>
        <p:sp>
          <p:nvSpPr>
            <p:cNvPr id="31" name="Text Box 22">
              <a:extLst>
                <a:ext uri="{FF2B5EF4-FFF2-40B4-BE49-F238E27FC236}">
                  <a16:creationId xmlns:a16="http://schemas.microsoft.com/office/drawing/2014/main" id="{690D5CEB-6A6C-264F-B806-68ECAFE7F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7507" y="1331794"/>
              <a:ext cx="3550693" cy="104387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0066CC"/>
                  </a:solidFill>
                  <a:latin typeface="Arial" pitchFamily="34" charset="0"/>
                </a:rPr>
                <a:t>cooler than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8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</a:t>
              </a:r>
              <a:r>
                <a:rPr lang="en-US" sz="2800" b="1" dirty="0">
                  <a:solidFill>
                    <a:srgbClr val="FF0000"/>
                  </a:solidFill>
                  <a:latin typeface="Arial" pitchFamily="34" charset="0"/>
                </a:rPr>
                <a:t>that</a:t>
              </a:r>
              <a:r>
                <a:rPr lang="en-US" sz="2800" b="1" dirty="0">
                  <a:solidFill>
                    <a:srgbClr val="0066CC"/>
                  </a:solidFill>
                  <a:latin typeface="Arial" pitchFamily="34" charset="0"/>
                </a:rPr>
                <a:t>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-152399" y="1371602"/>
            <a:ext cx="4952559" cy="4304343"/>
            <a:chOff x="112544" y="1255594"/>
            <a:chExt cx="8243649" cy="4304343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endParaRPr lang="en-US" sz="54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827" y="4608394"/>
              <a:ext cx="3550692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0066CC"/>
                  </a:solidFill>
                  <a:latin typeface="Arial" pitchFamily="34" charset="0"/>
                </a:rPr>
                <a:t>cooler than </a:t>
              </a:r>
            </a:p>
            <a:p>
              <a:pPr lvl="0"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</a:t>
              </a: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</a:rPr>
                <a:t>that</a:t>
              </a:r>
              <a:endParaRPr lang="en-US" sz="2000" b="1" dirty="0">
                <a:solidFill>
                  <a:srgbClr val="0066CC"/>
                </a:solidFill>
                <a:latin typeface="Arial" pitchFamily="34" charset="0"/>
              </a:endParaRPr>
            </a:p>
          </p:txBody>
        </p:sp>
        <p:sp>
          <p:nvSpPr>
            <p:cNvPr id="16" name="Text Box 22">
              <a:extLst>
                <a:ext uri="{FF2B5EF4-FFF2-40B4-BE49-F238E27FC236}">
                  <a16:creationId xmlns:a16="http://schemas.microsoft.com/office/drawing/2014/main" id="{463546EC-D89F-A045-BD32-C3DB920CA8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544" y="4608394"/>
              <a:ext cx="3755407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warmer than</a:t>
              </a:r>
            </a:p>
            <a:p>
              <a:pPr lvl="0"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that</a:t>
              </a: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 </a:t>
              </a:r>
              <a:endParaRPr lang="en-US" sz="2400" b="1" dirty="0">
                <a:solidFill>
                  <a:srgbClr val="FF0000"/>
                </a:solidFill>
                <a:latin typeface="Arial" pitchFamily="34" charset="0"/>
              </a:endParaRP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5501" y="1331794"/>
              <a:ext cx="3550692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FF0000"/>
                  </a:solidFill>
                  <a:latin typeface="Arial" pitchFamily="34" charset="0"/>
                </a:rPr>
                <a:t>warmer than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</a:t>
              </a:r>
              <a:r>
                <a:rPr lang="en-US" sz="2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 </a:t>
              </a:r>
              <a:r>
                <a:rPr lang="en-US" sz="2400" b="1" dirty="0">
                  <a:solidFill>
                    <a:srgbClr val="0066CC"/>
                  </a:solidFill>
                  <a:latin typeface="Arial" pitchFamily="34" charset="0"/>
                </a:rPr>
                <a:t>that</a:t>
              </a: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</a:rPr>
                <a:t> </a:t>
              </a:r>
              <a:endParaRPr lang="en-US" b="1" dirty="0">
                <a:solidFill>
                  <a:srgbClr val="FF0000"/>
                </a:solidFill>
                <a:latin typeface="Arial" pitchFamily="34" charset="0"/>
              </a:endParaRPr>
            </a:p>
          </p:txBody>
        </p:sp>
        <p:sp>
          <p:nvSpPr>
            <p:cNvPr id="18" name="Text Box 22">
              <a:extLst>
                <a:ext uri="{FF2B5EF4-FFF2-40B4-BE49-F238E27FC236}">
                  <a16:creationId xmlns:a16="http://schemas.microsoft.com/office/drawing/2014/main" id="{A67E65B8-B045-444F-8742-7FBE84D94B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544" y="1255594"/>
              <a:ext cx="3550692" cy="104387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0066CC"/>
                  </a:solidFill>
                  <a:latin typeface="Arial" pitchFamily="34" charset="0"/>
                </a:rPr>
                <a:t>cooler than</a:t>
              </a:r>
            </a:p>
            <a:p>
              <a:pPr lvl="0"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800" b="1" dirty="0">
                  <a:solidFill>
                    <a:srgbClr val="FF0000"/>
                  </a:solidFill>
                  <a:latin typeface="Arial" pitchFamily="34" charset="0"/>
                </a:rPr>
                <a:t>that</a:t>
              </a:r>
              <a:r>
                <a:rPr lang="en-US" sz="2800" b="1" dirty="0">
                  <a:solidFill>
                    <a:srgbClr val="0066CC"/>
                  </a:solidFill>
                  <a:latin typeface="Arial" pitchFamily="34" charset="0"/>
                </a:rPr>
                <a:t> </a:t>
              </a:r>
              <a:r>
                <a:rPr lang="en-US" sz="28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</a:t>
              </a:r>
              <a:endParaRPr lang="en-US" sz="2800" b="1" dirty="0">
                <a:solidFill>
                  <a:srgbClr val="0066CC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8424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7034CC-F08F-3048-81A6-06AE3C813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95400"/>
            <a:ext cx="8458200" cy="5143500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2" y="2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 u="sng" dirty="0">
                <a:solidFill>
                  <a:schemeClr val="bg2"/>
                </a:solidFill>
                <a:latin typeface="Times New Roman" pitchFamily="18" charset="0"/>
              </a:rPr>
              <a:t>This is a whole cyclone (two jets)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T(K) contours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2"/>
            <a:ext cx="5887762" cy="5081969"/>
            <a:chOff x="1981200" y="950794"/>
            <a:chExt cx="9800320" cy="50819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endParaRPr lang="en-US" sz="54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685" y="3465394"/>
              <a:ext cx="6341835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3200" b="1" dirty="0">
                  <a:solidFill>
                    <a:srgbClr val="0066CC"/>
                  </a:solidFill>
                  <a:latin typeface="Arial" pitchFamily="34" charset="0"/>
                </a:rPr>
                <a:t>cooler than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3200" b="1" dirty="0">
                  <a:solidFill>
                    <a:srgbClr val="0066CC"/>
                  </a:solidFill>
                  <a:latin typeface="Arial" pitchFamily="34" charset="0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</a:rPr>
                <a:t>warmer than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4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</a:rPr>
                <a:t>above the cyclone</a:t>
              </a:r>
              <a:endParaRPr lang="en-US" sz="2000" b="1" dirty="0">
                <a:solidFill>
                  <a:srgbClr val="FF0000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8193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CEA1BB-3783-4C40-BC25-A64659A85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2"/>
          <a:stretch/>
        </p:blipFill>
        <p:spPr>
          <a:xfrm>
            <a:off x="152400" y="1203158"/>
            <a:ext cx="8458200" cy="5350042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2" y="2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 u="sng" dirty="0">
                <a:solidFill>
                  <a:schemeClr val="bg2"/>
                </a:solidFill>
                <a:latin typeface="Times New Roman" pitchFamily="18" charset="0"/>
              </a:rPr>
              <a:t>This is a whole cyclone (two jets)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2"/>
            <a:ext cx="5811562" cy="5257798"/>
            <a:chOff x="1981200" y="950794"/>
            <a:chExt cx="9673484" cy="5257798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endParaRPr lang="en-US" sz="54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2339" y="3641223"/>
              <a:ext cx="6341836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3200" b="1" dirty="0">
                  <a:solidFill>
                    <a:srgbClr val="0066CC"/>
                  </a:solidFill>
                  <a:latin typeface="Arial" pitchFamily="34" charset="0"/>
                </a:rPr>
                <a:t>cooler than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3200" b="1" dirty="0">
                  <a:solidFill>
                    <a:srgbClr val="0066CC"/>
                  </a:solidFill>
                  <a:latin typeface="Arial" pitchFamily="34" charset="0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</a:rPr>
                <a:t>warmer than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4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</a:rPr>
                <a:t>above the cyclone</a:t>
              </a:r>
              <a:endParaRPr lang="en-US" sz="2000" b="1" dirty="0">
                <a:solidFill>
                  <a:srgbClr val="FF0000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0436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16338-6156-CE4C-9484-0CFA3E4B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19200"/>
            <a:ext cx="8458200" cy="5410200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2" y="2"/>
            <a:ext cx="8478253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 u="sng" dirty="0">
                <a:solidFill>
                  <a:schemeClr val="bg2"/>
                </a:solidFill>
                <a:latin typeface="Times New Roman" pitchFamily="18" charset="0"/>
              </a:rPr>
              <a:t>Red is positive vorticity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 , </a:t>
            </a: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2"/>
            <a:ext cx="5811562" cy="5257798"/>
            <a:chOff x="1981200" y="950794"/>
            <a:chExt cx="9673484" cy="5257798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endParaRPr lang="en-US" sz="54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9176" y="3641223"/>
              <a:ext cx="6341836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3200" b="1" dirty="0">
                  <a:solidFill>
                    <a:srgbClr val="0066CC"/>
                  </a:solidFill>
                  <a:latin typeface="Arial" pitchFamily="34" charset="0"/>
                </a:rPr>
                <a:t>cooler than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3200" b="1" dirty="0">
                  <a:solidFill>
                    <a:srgbClr val="0066CC"/>
                  </a:solidFill>
                  <a:latin typeface="Arial" pitchFamily="34" charset="0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chemeClr val="bg2"/>
                  </a:solidFill>
                  <a:latin typeface="Arial" pitchFamily="34" charset="0"/>
                </a:rPr>
                <a:t>warmer than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4000" b="1" dirty="0">
                  <a:solidFill>
                    <a:schemeClr val="bg2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chemeClr val="bg2"/>
                  </a:solidFill>
                  <a:latin typeface="Arial" pitchFamily="34" charset="0"/>
                </a:rPr>
                <a:t>above the cyclone</a:t>
              </a:r>
              <a:endParaRPr lang="en-US" sz="2000" b="1" dirty="0">
                <a:solidFill>
                  <a:schemeClr val="bg2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119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16338-6156-CE4C-9484-0CFA3E4B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19200"/>
            <a:ext cx="8458200" cy="54102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916C6B0-5275-4546-87A7-42752B1CFE72}"/>
              </a:ext>
            </a:extLst>
          </p:cNvPr>
          <p:cNvSpPr/>
          <p:nvPr/>
        </p:nvSpPr>
        <p:spPr bwMode="auto">
          <a:xfrm>
            <a:off x="2590800" y="2057400"/>
            <a:ext cx="4419600" cy="26670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latin typeface="Times New Roman" pitchFamily="18" charset="0"/>
              </a:rPr>
              <a:t>Cyclonic Vortex</a:t>
            </a: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2" y="2"/>
            <a:ext cx="8478253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 u="sng" dirty="0">
                <a:solidFill>
                  <a:schemeClr val="bg2"/>
                </a:solidFill>
                <a:latin typeface="Times New Roman" pitchFamily="18" charset="0"/>
              </a:rPr>
              <a:t>Red is positive vorticity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 , </a:t>
            </a: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2"/>
            <a:ext cx="5811562" cy="5234369"/>
            <a:chOff x="1981200" y="950794"/>
            <a:chExt cx="9673484" cy="52343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endParaRPr lang="en-US" sz="54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6013" y="3617794"/>
              <a:ext cx="6341836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3200" b="1" dirty="0">
                  <a:solidFill>
                    <a:srgbClr val="0066CC"/>
                  </a:solidFill>
                  <a:latin typeface="Arial" pitchFamily="34" charset="0"/>
                </a:rPr>
                <a:t>cooler than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3200" b="1" dirty="0">
                  <a:solidFill>
                    <a:srgbClr val="0066CC"/>
                  </a:solidFill>
                  <a:latin typeface="Arial" pitchFamily="34" charset="0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chemeClr val="bg2"/>
                  </a:solidFill>
                  <a:latin typeface="Arial" pitchFamily="34" charset="0"/>
                </a:rPr>
                <a:t>warmer than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4000" b="1" dirty="0">
                  <a:solidFill>
                    <a:schemeClr val="bg2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2400" b="1" dirty="0">
                  <a:solidFill>
                    <a:schemeClr val="bg2"/>
                  </a:solidFill>
                  <a:latin typeface="Arial" pitchFamily="34" charset="0"/>
                </a:rPr>
                <a:t>above the cyclone</a:t>
              </a:r>
              <a:endParaRPr lang="en-US" sz="2000" b="1" dirty="0">
                <a:solidFill>
                  <a:schemeClr val="bg2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66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Generalization: </a:t>
            </a:r>
            <a:r>
              <a:rPr lang="en-US" i="1" dirty="0"/>
              <a:t>PV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2"/>
            <a:ext cx="8229600" cy="5287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1. We will see that </a:t>
            </a:r>
            <a:r>
              <a:rPr lang="en-US" dirty="0">
                <a:solidFill>
                  <a:srgbClr val="008000"/>
                </a:solidFill>
              </a:rPr>
              <a:t>every </a:t>
            </a:r>
            <a:r>
              <a:rPr lang="en-US" b="1" dirty="0">
                <a:solidFill>
                  <a:srgbClr val="008000"/>
                </a:solidFill>
              </a:rPr>
              <a:t>cyclonic</a:t>
            </a:r>
            <a:r>
              <a:rPr lang="en-US" dirty="0">
                <a:solidFill>
                  <a:srgbClr val="008000"/>
                </a:solidFill>
              </a:rPr>
              <a:t> vortex obeying Thermal Wind Balance TWB, with vertical (hydrostatic) and horizontal (geostrophic or gradient) force balances, looks similar to this</a:t>
            </a:r>
            <a:r>
              <a:rPr lang="en-US" dirty="0"/>
              <a:t> (maybe stretched or shrunk):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352800"/>
            <a:ext cx="5951330" cy="24384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589130" y="3810000"/>
            <a:ext cx="2971800" cy="1371600"/>
          </a:xfrm>
          <a:prstGeom prst="ellipse">
            <a:avLst/>
          </a:prstGeom>
          <a:solidFill>
            <a:srgbClr val="008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4000">
                <a:solidFill>
                  <a:prstClr val="white"/>
                </a:solidFill>
                <a:latin typeface="Calibri"/>
              </a:rPr>
              <a:t>PV &gt; 0</a:t>
            </a:r>
          </a:p>
        </p:txBody>
      </p:sp>
    </p:spTree>
    <p:extLst>
      <p:ext uri="{BB962C8B-B14F-4D97-AF65-F5344CB8AC3E}">
        <p14:creationId xmlns:p14="http://schemas.microsoft.com/office/powerpoint/2010/main" val="3987520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Balanced anticyclones exist too...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Just the opposite of a cyclone...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90800"/>
            <a:ext cx="6718300" cy="350559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76600" y="3352800"/>
            <a:ext cx="2667000" cy="1676400"/>
          </a:xfrm>
          <a:prstGeom prst="ellipse">
            <a:avLst/>
          </a:prstGeom>
          <a:solidFill>
            <a:srgbClr val="FF66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4000">
                <a:solidFill>
                  <a:prstClr val="white"/>
                </a:solidFill>
                <a:latin typeface="Calibri"/>
              </a:rPr>
              <a:t>PV &lt; 0</a:t>
            </a:r>
          </a:p>
        </p:txBody>
      </p:sp>
    </p:spTree>
    <p:extLst>
      <p:ext uri="{BB962C8B-B14F-4D97-AF65-F5344CB8AC3E}">
        <p14:creationId xmlns:p14="http://schemas.microsoft.com/office/powerpoint/2010/main" val="307219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F3F9F-4890-FC44-BD0E-24BFE56C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 you should have in mind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FCC09-7C28-B34D-8B7C-267485CF7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334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 thermal wind balance, you learned how </a:t>
            </a:r>
            <a:r>
              <a:rPr lang="en-US" i="1" dirty="0">
                <a:solidFill>
                  <a:srgbClr val="FF0000"/>
                </a:solidFill>
              </a:rPr>
              <a:t>the slope of pressure surfaces (indicating the PGF</a:t>
            </a:r>
            <a:r>
              <a:rPr lang="en-US" dirty="0">
                <a:solidFill>
                  <a:srgbClr val="FF0000"/>
                </a:solidFill>
              </a:rPr>
              <a:t>) </a:t>
            </a:r>
            <a:r>
              <a:rPr lang="en-US" i="1" dirty="0">
                <a:solidFill>
                  <a:srgbClr val="FF0000"/>
                </a:solidFill>
              </a:rPr>
              <a:t>balances the Coriolis force</a:t>
            </a:r>
            <a:r>
              <a:rPr lang="en-US" dirty="0">
                <a:solidFill>
                  <a:srgbClr val="FF0000"/>
                </a:solidFill>
              </a:rPr>
              <a:t> in geostrophic flow</a:t>
            </a:r>
          </a:p>
          <a:p>
            <a:r>
              <a:rPr lang="en-US" dirty="0"/>
              <a:t>You know that </a:t>
            </a:r>
            <a:r>
              <a:rPr lang="en-US" i="1" dirty="0">
                <a:solidFill>
                  <a:srgbClr val="0070C0"/>
                </a:solidFill>
              </a:rPr>
              <a:t>thickness</a:t>
            </a:r>
            <a:r>
              <a:rPr lang="en-US" dirty="0">
                <a:solidFill>
                  <a:srgbClr val="0070C0"/>
                </a:solidFill>
              </a:rPr>
              <a:t> (between pressure surfaces) is proportional to T </a:t>
            </a:r>
          </a:p>
          <a:p>
            <a:pPr lvl="1"/>
            <a:r>
              <a:rPr lang="en-US" dirty="0">
                <a:latin typeface="Symbol" pitchFamily="2" charset="2"/>
              </a:rPr>
              <a:t>q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is like T(</a:t>
            </a:r>
            <a:r>
              <a:rPr lang="en-US" dirty="0" err="1"/>
              <a:t>x,y</a:t>
            </a:r>
            <a:r>
              <a:rPr lang="en-US" dirty="0"/>
              <a:t>) at a given level, but </a:t>
            </a:r>
            <a:r>
              <a:rPr lang="en-US" dirty="0">
                <a:latin typeface="Symbol" pitchFamily="2" charset="2"/>
              </a:rPr>
              <a:t>q </a:t>
            </a:r>
            <a:r>
              <a:rPr lang="en-US" dirty="0"/>
              <a:t>always increases with height </a:t>
            </a:r>
          </a:p>
          <a:p>
            <a:endParaRPr lang="en-US" dirty="0"/>
          </a:p>
          <a:p>
            <a:r>
              <a:rPr lang="en-US" dirty="0"/>
              <a:t>This gives a 3D view of T around </a:t>
            </a:r>
            <a:r>
              <a:rPr lang="en-US" dirty="0">
                <a:solidFill>
                  <a:srgbClr val="FFC000"/>
                </a:solidFill>
              </a:rPr>
              <a:t>wind jets </a:t>
            </a:r>
            <a:r>
              <a:rPr lang="en-US" dirty="0"/>
              <a:t>(next slide)</a:t>
            </a:r>
          </a:p>
          <a:p>
            <a:endParaRPr lang="en-US" dirty="0"/>
          </a:p>
          <a:p>
            <a:r>
              <a:rPr lang="en-US" dirty="0"/>
              <a:t>But wind always blows in closed circuits,  so it is </a:t>
            </a:r>
            <a:r>
              <a:rPr lang="en-US" dirty="0">
                <a:solidFill>
                  <a:srgbClr val="00B050"/>
                </a:solidFill>
              </a:rPr>
              <a:t>more useful to think of </a:t>
            </a:r>
            <a:r>
              <a:rPr lang="en-US" i="1" dirty="0">
                <a:solidFill>
                  <a:srgbClr val="00B050"/>
                </a:solidFill>
              </a:rPr>
              <a:t>vortices</a:t>
            </a:r>
            <a:r>
              <a:rPr lang="en-US" dirty="0">
                <a:solidFill>
                  <a:srgbClr val="00B050"/>
                </a:solidFill>
              </a:rPr>
              <a:t> as the basic unit of flow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Then T is understood in terms of </a:t>
            </a:r>
            <a:r>
              <a:rPr lang="en-US" i="1" dirty="0">
                <a:solidFill>
                  <a:srgbClr val="7030A0"/>
                </a:solidFill>
              </a:rPr>
              <a:t>warm and cool cores above/below the level where the vorticity is strongest. </a:t>
            </a:r>
          </a:p>
        </p:txBody>
      </p:sp>
    </p:spTree>
    <p:extLst>
      <p:ext uri="{BB962C8B-B14F-4D97-AF65-F5344CB8AC3E}">
        <p14:creationId xmlns:p14="http://schemas.microsoft.com/office/powerpoint/2010/main" val="2529811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3B998-DD98-4A4C-BEF9-F03C252EA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PV features: the essence of a vortex (or trough or ridge)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A86692-A1E2-004F-8CC9-ECC689450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2758378" cy="165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8A0C61-06D8-AB4C-9B5F-EF69852A6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4865264"/>
            <a:ext cx="2584450" cy="198724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628F280-3798-3F4B-9C54-C97C85F8CCD8}"/>
              </a:ext>
            </a:extLst>
          </p:cNvPr>
          <p:cNvSpPr txBox="1">
            <a:spLocks/>
          </p:cNvSpPr>
          <p:nvPr/>
        </p:nvSpPr>
        <p:spPr>
          <a:xfrm>
            <a:off x="457200" y="2743200"/>
            <a:ext cx="8229600" cy="292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/>
                </a:solidFill>
                <a:latin typeface="Calibri"/>
              </a:rPr>
              <a:t>Both the vorticity (arrows in/out of page) and the static stability (scrunching of </a:t>
            </a:r>
            <a:r>
              <a:rPr lang="en-US" dirty="0">
                <a:solidFill>
                  <a:prstClr val="black"/>
                </a:solidFill>
                <a:latin typeface="Symbol" pitchFamily="2" charset="2"/>
              </a:rPr>
              <a:t>q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surfaces) are </a:t>
            </a:r>
            <a:r>
              <a:rPr lang="en-US" dirty="0">
                <a:solidFill>
                  <a:srgbClr val="00B050"/>
                </a:solidFill>
                <a:latin typeface="Calibri"/>
              </a:rPr>
              <a:t>positive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in a </a:t>
            </a:r>
            <a:r>
              <a:rPr lang="en-US" dirty="0">
                <a:solidFill>
                  <a:srgbClr val="00B050"/>
                </a:solidFill>
                <a:latin typeface="Calibri"/>
              </a:rPr>
              <a:t>N.H. cyclonic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PV feature…</a:t>
            </a:r>
          </a:p>
          <a:p>
            <a:r>
              <a:rPr lang="en-US" dirty="0">
                <a:solidFill>
                  <a:prstClr val="black"/>
                </a:solidFill>
                <a:latin typeface="Calibri"/>
              </a:rPr>
              <a:t>… and </a:t>
            </a:r>
            <a:r>
              <a:rPr lang="en-US" dirty="0">
                <a:solidFill>
                  <a:schemeClr val="accent6"/>
                </a:solidFill>
                <a:latin typeface="Calibri"/>
              </a:rPr>
              <a:t>negative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in a </a:t>
            </a:r>
            <a:r>
              <a:rPr lang="en-US" dirty="0">
                <a:solidFill>
                  <a:schemeClr val="accent6"/>
                </a:solidFill>
                <a:latin typeface="Calibri"/>
              </a:rPr>
              <a:t>N.H. anticyclonic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3703766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F84F8ED-B3A3-8443-890D-116B15533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5321300"/>
            <a:ext cx="4699000" cy="1308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0C3A5-71E0-DE45-8C0B-26B6F1184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73300"/>
            <a:ext cx="7772400" cy="41148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0070C0"/>
                </a:solidFill>
              </a:rPr>
              <a:t>cool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C00000"/>
                </a:solidFill>
              </a:rPr>
              <a:t>warm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BF2DD8-3774-9D4A-9726-AE0702BEE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806700"/>
            <a:ext cx="495300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51A98-C851-B144-BA39-A05902D7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Since our main </a:t>
            </a:r>
            <a:r>
              <a:rPr lang="en-US" dirty="0">
                <a:solidFill>
                  <a:srgbClr val="0070C0"/>
                </a:solidFill>
              </a:rPr>
              <a:t>weather</a:t>
            </a:r>
            <a:r>
              <a:rPr lang="en-US" dirty="0">
                <a:solidFill>
                  <a:schemeClr val="bg2"/>
                </a:solidFill>
              </a:rPr>
              <a:t> concern is in the </a:t>
            </a:r>
            <a:r>
              <a:rPr lang="en-US" i="1" dirty="0">
                <a:solidFill>
                  <a:srgbClr val="0070C0"/>
                </a:solidFill>
              </a:rPr>
              <a:t>lower troposphere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(where water is),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7EFC39-09EE-944F-8217-6CAE88CF34D0}"/>
              </a:ext>
            </a:extLst>
          </p:cNvPr>
          <p:cNvCxnSpPr/>
          <p:nvPr/>
        </p:nvCxnSpPr>
        <p:spPr bwMode="auto">
          <a:xfrm flipH="1" flipV="1">
            <a:off x="2362200" y="44069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218207-E612-4845-B454-28D2C53DA2B2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3600" y="44831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3C08D-C825-B74C-859C-B2866AB77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91002" y="4178300"/>
            <a:ext cx="240921" cy="393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4325B0-02AF-1046-BFF4-1416B6498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429002"/>
            <a:ext cx="635000" cy="59928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93B997-D515-9A42-BEE3-F60BBEB27B3A}"/>
              </a:ext>
            </a:extLst>
          </p:cNvPr>
          <p:cNvCxnSpPr/>
          <p:nvPr/>
        </p:nvCxnSpPr>
        <p:spPr bwMode="auto">
          <a:xfrm flipH="1" flipV="1">
            <a:off x="2247900" y="64770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55C7AE-65C0-4A4A-B03C-1E002BE617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019300" y="65532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014001F-0605-874F-97F8-EC23E3C1F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76702" y="6248400"/>
            <a:ext cx="240921" cy="393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295FE3-8D06-5144-B2AD-1D51F74F9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5486402"/>
            <a:ext cx="381000" cy="599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31E645-801E-D640-83E8-21762DD1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5486402"/>
            <a:ext cx="406400" cy="5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36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2F75-5133-345E-B895-4F41D649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304800"/>
            <a:ext cx="8305800" cy="11430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uq (green) flows up mountains, and up cool-core tilted isentrope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3C46D519-F39C-5425-045C-591F7D36E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4" y="1676400"/>
            <a:ext cx="8968009" cy="5108228"/>
          </a:xfrm>
        </p:spPr>
      </p:pic>
    </p:spTree>
    <p:extLst>
      <p:ext uri="{BB962C8B-B14F-4D97-AF65-F5344CB8AC3E}">
        <p14:creationId xmlns:p14="http://schemas.microsoft.com/office/powerpoint/2010/main" val="4288873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545B9-7842-E6A3-B915-134249C81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CB149-D23B-5B59-2F5F-A89A2F0E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143000"/>
            <a:ext cx="8763000" cy="5444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F6C12-D3B4-FD12-A728-97BC6E0100FC}"/>
              </a:ext>
            </a:extLst>
          </p:cNvPr>
          <p:cNvSpPr txBox="1"/>
          <p:nvPr/>
        </p:nvSpPr>
        <p:spPr>
          <a:xfrm>
            <a:off x="2514600" y="30616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uq (green) flows up mountains, and up cool-core tilted isentrope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30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7F16A-3062-5045-88A2-0A98907A4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1. a ‘jet stream’ cross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4F87D-A149-B943-9AA8-4F919B9E3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08221"/>
            <a:ext cx="7772400" cy="4114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Find a clean, clear example of momentum feature (“jet stream”), and place the cross section probe across it. </a:t>
            </a:r>
            <a:r>
              <a:rPr lang="en-US" sz="2400" b="1" i="1" dirty="0">
                <a:solidFill>
                  <a:schemeClr val="bg2"/>
                </a:solidFill>
              </a:rPr>
              <a:t>Turn off extraneous displays</a:t>
            </a:r>
            <a:r>
              <a:rPr lang="en-US" sz="2400" dirty="0">
                <a:solidFill>
                  <a:schemeClr val="bg2"/>
                </a:solidFill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Make a cross-section slide, like slide 5 or 12, for your jet stream. </a:t>
            </a:r>
            <a:r>
              <a:rPr lang="en-US" sz="2400" b="1" i="1" dirty="0">
                <a:solidFill>
                  <a:schemeClr val="bg2"/>
                </a:solidFill>
              </a:rPr>
              <a:t>Make your slide briefing-quality, clear enough that others could see the location and time and reproduce the figure if needed.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B464-BC76-7C49-8415-4DBF2450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516" y="4648202"/>
            <a:ext cx="4572000" cy="1697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7D3BA-801D-F544-812D-E0F63352BCCA}"/>
              </a:ext>
            </a:extLst>
          </p:cNvPr>
          <p:cNvSpPr txBox="1"/>
          <p:nvPr/>
        </p:nvSpPr>
        <p:spPr>
          <a:xfrm>
            <a:off x="76200" y="5173798"/>
            <a:ext cx="27446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This perspective view </a:t>
            </a:r>
            <a:r>
              <a:rPr lang="en-US" dirty="0">
                <a:solidFill>
                  <a:srgbClr val="7030A0"/>
                </a:solidFill>
                <a:sym typeface="Wingdings" pitchFamily="2" charset="2"/>
              </a:rPr>
              <a:t> </a:t>
            </a:r>
          </a:p>
          <a:p>
            <a:r>
              <a:rPr lang="en-US" dirty="0">
                <a:solidFill>
                  <a:srgbClr val="7030A0"/>
                </a:solidFill>
                <a:sym typeface="Wingdings" pitchFamily="2" charset="2"/>
              </a:rPr>
              <a:t>Is useful for seeing the</a:t>
            </a:r>
          </a:p>
          <a:p>
            <a:r>
              <a:rPr lang="en-US" dirty="0">
                <a:solidFill>
                  <a:srgbClr val="7030A0"/>
                </a:solidFill>
                <a:sym typeface="Wingdings" pitchFamily="2" charset="2"/>
              </a:rPr>
              <a:t>Map while viewing a </a:t>
            </a:r>
          </a:p>
          <a:p>
            <a:r>
              <a:rPr lang="en-US" dirty="0">
                <a:solidFill>
                  <a:srgbClr val="7030A0"/>
                </a:solidFill>
                <a:sym typeface="Wingdings" pitchFamily="2" charset="2"/>
              </a:rPr>
              <a:t>cross section.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D97F7-6CCF-034F-7EE5-07096FEA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4233944"/>
            <a:ext cx="3276600" cy="262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38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7F16A-3062-5045-88A2-0A98907A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85344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2. A ‘cool core cyclone’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4F87D-A149-B943-9AA8-4F919B9E3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24000"/>
            <a:ext cx="7772400" cy="4114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2"/>
                </a:solidFill>
              </a:rPr>
              <a:t>Make a slide for a feature like this. Again, please aim for </a:t>
            </a:r>
            <a:r>
              <a:rPr lang="en-US" sz="2800" b="1" i="1" dirty="0">
                <a:solidFill>
                  <a:schemeClr val="bg2"/>
                </a:solidFill>
              </a:rPr>
              <a:t>presentation or briefing quality, with all necessary information legible and no </a:t>
            </a:r>
            <a:r>
              <a:rPr lang="en-US" sz="2800" b="1" i="1">
                <a:solidFill>
                  <a:schemeClr val="bg2"/>
                </a:solidFill>
              </a:rPr>
              <a:t>extraneous junk displays.</a:t>
            </a:r>
            <a:r>
              <a:rPr lang="en-US" sz="2800" b="1">
                <a:solidFill>
                  <a:schemeClr val="bg2"/>
                </a:solidFill>
              </a:rPr>
              <a:t> </a:t>
            </a:r>
            <a:endParaRPr lang="en-US" sz="2800" b="1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C6790-EE49-2149-A328-D24AC0412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581400"/>
            <a:ext cx="5562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41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73E2-0B02-244E-BB24-AA1831D9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021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Find the paradigms game!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41D19-611D-FE47-AFBA-31D9D1E1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458200" cy="5029200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In the following slides, make and label and explain some nice clear illustrations like slides 13-17, but for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 warm core anticyclone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 warm core cyclone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 cool core anticyclone</a:t>
            </a:r>
          </a:p>
        </p:txBody>
      </p:sp>
    </p:spTree>
    <p:extLst>
      <p:ext uri="{BB962C8B-B14F-4D97-AF65-F5344CB8AC3E}">
        <p14:creationId xmlns:p14="http://schemas.microsoft.com/office/powerpoint/2010/main" val="999377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1435-C526-5944-A4B4-2D7C5242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warm core anticyclone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9EF1C-ED93-8D46-92E5-5D8AD87F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371600"/>
            <a:ext cx="2819400" cy="9185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BE05B1-2D78-9044-99FB-E426B18CC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52600"/>
            <a:ext cx="8001000" cy="4572000"/>
          </a:xfrm>
        </p:spPr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Where? Describe the situation. </a:t>
            </a:r>
          </a:p>
        </p:txBody>
      </p:sp>
    </p:spTree>
    <p:extLst>
      <p:ext uri="{BB962C8B-B14F-4D97-AF65-F5344CB8AC3E}">
        <p14:creationId xmlns:p14="http://schemas.microsoft.com/office/powerpoint/2010/main" val="2847393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1435-C526-5944-A4B4-2D7C5242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warm core cyclone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9B887-C658-8149-9E1B-141B90687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1447800"/>
            <a:ext cx="3644900" cy="107155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CFE2CE-295B-B440-AF3C-BC98E7AE0384}"/>
              </a:ext>
            </a:extLst>
          </p:cNvPr>
          <p:cNvSpPr txBox="1">
            <a:spLocks/>
          </p:cNvSpPr>
          <p:nvPr/>
        </p:nvSpPr>
        <p:spPr bwMode="auto">
          <a:xfrm>
            <a:off x="609600" y="20574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</a:rPr>
              <a:t>Where? Describe the situation</a:t>
            </a:r>
            <a:endParaRPr lang="en-US" sz="1600" kern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579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1435-C526-5944-A4B4-2D7C5242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cool core anticyclone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93DA9-DDDC-C748-A72C-BDD22F02F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419600"/>
          </a:xfrm>
        </p:spPr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Where? Describe the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238FCB-13DF-C84A-AC07-C67498994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743" y="1371600"/>
            <a:ext cx="338725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30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Line 2"/>
          <p:cNvSpPr>
            <a:spLocks noChangeShapeType="1"/>
          </p:cNvSpPr>
          <p:nvPr/>
        </p:nvSpPr>
        <p:spPr bwMode="auto">
          <a:xfrm>
            <a:off x="609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453059" name="Line 3"/>
          <p:cNvSpPr>
            <a:spLocks noChangeShapeType="1"/>
          </p:cNvSpPr>
          <p:nvPr/>
        </p:nvSpPr>
        <p:spPr bwMode="auto">
          <a:xfrm>
            <a:off x="7848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453061" name="Text Box 5"/>
          <p:cNvSpPr txBox="1">
            <a:spLocks noChangeArrowheads="1"/>
          </p:cNvSpPr>
          <p:nvPr/>
        </p:nvSpPr>
        <p:spPr bwMode="auto">
          <a:xfrm>
            <a:off x="7924800" y="6152731"/>
            <a:ext cx="1066800" cy="333375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1000 mb</a:t>
            </a:r>
          </a:p>
        </p:txBody>
      </p:sp>
      <p:sp>
        <p:nvSpPr>
          <p:cNvPr id="1453062" name="Oval 6"/>
          <p:cNvSpPr>
            <a:spLocks noChangeArrowheads="1"/>
          </p:cNvSpPr>
          <p:nvPr/>
        </p:nvSpPr>
        <p:spPr bwMode="auto">
          <a:xfrm>
            <a:off x="2514600" y="2729553"/>
            <a:ext cx="1981200" cy="1869743"/>
          </a:xfrm>
          <a:prstGeom prst="ellipse">
            <a:avLst/>
          </a:prstGeom>
          <a:solidFill>
            <a:srgbClr val="969696"/>
          </a:solidFill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en-US" sz="54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453064" name="Text Box 8"/>
          <p:cNvSpPr txBox="1">
            <a:spLocks noChangeArrowheads="1"/>
          </p:cNvSpPr>
          <p:nvPr/>
        </p:nvSpPr>
        <p:spPr bwMode="auto">
          <a:xfrm>
            <a:off x="7924800" y="3590506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500 mb</a:t>
            </a:r>
          </a:p>
        </p:txBody>
      </p:sp>
      <p:sp>
        <p:nvSpPr>
          <p:cNvPr id="1453065" name="Text Box 9"/>
          <p:cNvSpPr txBox="1">
            <a:spLocks noChangeArrowheads="1"/>
          </p:cNvSpPr>
          <p:nvPr/>
        </p:nvSpPr>
        <p:spPr bwMode="auto">
          <a:xfrm>
            <a:off x="7924800" y="2359930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000000"/>
                </a:solidFill>
                <a:latin typeface="Arial" pitchFamily="34" charset="0"/>
              </a:rPr>
              <a:t>300 mb</a:t>
            </a:r>
          </a:p>
        </p:txBody>
      </p:sp>
      <p:sp>
        <p:nvSpPr>
          <p:cNvPr id="1453066" name="Text Box 10"/>
          <p:cNvSpPr txBox="1">
            <a:spLocks noChangeArrowheads="1"/>
          </p:cNvSpPr>
          <p:nvPr/>
        </p:nvSpPr>
        <p:spPr bwMode="auto">
          <a:xfrm>
            <a:off x="7924800" y="1703698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200 mb</a:t>
            </a:r>
          </a:p>
        </p:txBody>
      </p:sp>
      <p:sp>
        <p:nvSpPr>
          <p:cNvPr id="1453067" name="Text Box 11"/>
          <p:cNvSpPr txBox="1">
            <a:spLocks noChangeArrowheads="1"/>
          </p:cNvSpPr>
          <p:nvPr/>
        </p:nvSpPr>
        <p:spPr bwMode="auto">
          <a:xfrm>
            <a:off x="7911152" y="1158922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150 mb</a:t>
            </a: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775648" y="2"/>
            <a:ext cx="7086600" cy="11387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u="sng" dirty="0">
                <a:solidFill>
                  <a:srgbClr val="7030A0"/>
                </a:solidFill>
                <a:latin typeface="Times New Roman" pitchFamily="18" charset="0"/>
              </a:rPr>
              <a:t>p surfaces on a z-coordinate diagram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for NH </a:t>
            </a:r>
            <a:r>
              <a:rPr lang="en-US" sz="2400" b="1" dirty="0">
                <a:solidFill>
                  <a:srgbClr val="000000"/>
                </a:solidFill>
                <a:latin typeface="Times New Roman" pitchFamily="18" charset="0"/>
              </a:rPr>
              <a:t>westerly jet stream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in thermal wind balance</a:t>
            </a:r>
          </a:p>
        </p:txBody>
      </p:sp>
      <p:sp>
        <p:nvSpPr>
          <p:cNvPr id="1453070" name="Freeform 14"/>
          <p:cNvSpPr>
            <a:spLocks/>
          </p:cNvSpPr>
          <p:nvPr/>
        </p:nvSpPr>
        <p:spPr bwMode="auto">
          <a:xfrm>
            <a:off x="595313" y="5035129"/>
            <a:ext cx="7256462" cy="1276350"/>
          </a:xfrm>
          <a:custGeom>
            <a:avLst/>
            <a:gdLst/>
            <a:ahLst/>
            <a:cxnLst>
              <a:cxn ang="0">
                <a:pos x="0" y="439"/>
              </a:cxn>
              <a:cxn ang="0">
                <a:pos x="0" y="804"/>
              </a:cxn>
              <a:cxn ang="0">
                <a:pos x="4562" y="795"/>
              </a:cxn>
              <a:cxn ang="0">
                <a:pos x="4571" y="0"/>
              </a:cxn>
              <a:cxn ang="0">
                <a:pos x="4059" y="18"/>
              </a:cxn>
              <a:cxn ang="0">
                <a:pos x="3703" y="36"/>
              </a:cxn>
              <a:cxn ang="0">
                <a:pos x="2816" y="91"/>
              </a:cxn>
              <a:cxn ang="0">
                <a:pos x="2222" y="274"/>
              </a:cxn>
              <a:cxn ang="0">
                <a:pos x="1527" y="420"/>
              </a:cxn>
              <a:cxn ang="0">
                <a:pos x="777" y="429"/>
              </a:cxn>
              <a:cxn ang="0">
                <a:pos x="0" y="439"/>
              </a:cxn>
            </a:cxnLst>
            <a:rect l="0" t="0" r="r" b="b"/>
            <a:pathLst>
              <a:path w="4571" h="804">
                <a:moveTo>
                  <a:pt x="0" y="439"/>
                </a:moveTo>
                <a:lnTo>
                  <a:pt x="0" y="804"/>
                </a:lnTo>
                <a:lnTo>
                  <a:pt x="4562" y="795"/>
                </a:lnTo>
                <a:lnTo>
                  <a:pt x="4571" y="0"/>
                </a:lnTo>
                <a:lnTo>
                  <a:pt x="4059" y="18"/>
                </a:lnTo>
                <a:cubicBezTo>
                  <a:pt x="3980" y="26"/>
                  <a:pt x="3780" y="17"/>
                  <a:pt x="3703" y="36"/>
                </a:cubicBezTo>
                <a:cubicBezTo>
                  <a:pt x="3510" y="27"/>
                  <a:pt x="3200" y="27"/>
                  <a:pt x="2816" y="91"/>
                </a:cubicBezTo>
                <a:cubicBezTo>
                  <a:pt x="2531" y="141"/>
                  <a:pt x="2437" y="219"/>
                  <a:pt x="2222" y="274"/>
                </a:cubicBezTo>
                <a:cubicBezTo>
                  <a:pt x="2007" y="329"/>
                  <a:pt x="1768" y="394"/>
                  <a:pt x="1527" y="420"/>
                </a:cubicBezTo>
                <a:cubicBezTo>
                  <a:pt x="1276" y="425"/>
                  <a:pt x="1027" y="425"/>
                  <a:pt x="777" y="429"/>
                </a:cubicBezTo>
                <a:lnTo>
                  <a:pt x="0" y="439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453071" name="Freeform 15"/>
          <p:cNvSpPr>
            <a:spLocks/>
          </p:cNvSpPr>
          <p:nvPr/>
        </p:nvSpPr>
        <p:spPr bwMode="auto">
          <a:xfrm>
            <a:off x="609602" y="3727029"/>
            <a:ext cx="7242175" cy="1989138"/>
          </a:xfrm>
          <a:custGeom>
            <a:avLst/>
            <a:gdLst/>
            <a:ahLst/>
            <a:cxnLst>
              <a:cxn ang="0">
                <a:pos x="0" y="881"/>
              </a:cxn>
              <a:cxn ang="0">
                <a:pos x="9" y="1253"/>
              </a:cxn>
              <a:cxn ang="0">
                <a:pos x="1463" y="1244"/>
              </a:cxn>
              <a:cxn ang="0">
                <a:pos x="2331" y="1061"/>
              </a:cxn>
              <a:cxn ang="0">
                <a:pos x="2761" y="915"/>
              </a:cxn>
              <a:cxn ang="0">
                <a:pos x="3520" y="851"/>
              </a:cxn>
              <a:cxn ang="0">
                <a:pos x="4553" y="833"/>
              </a:cxn>
              <a:cxn ang="0">
                <a:pos x="4562" y="19"/>
              </a:cxn>
              <a:cxn ang="0">
                <a:pos x="4005" y="19"/>
              </a:cxn>
              <a:cxn ang="0">
                <a:pos x="3529" y="19"/>
              </a:cxn>
              <a:cxn ang="0">
                <a:pos x="3127" y="28"/>
              </a:cxn>
              <a:cxn ang="0">
                <a:pos x="2971" y="37"/>
              </a:cxn>
              <a:cxn ang="0">
                <a:pos x="2560" y="138"/>
              </a:cxn>
              <a:cxn ang="0">
                <a:pos x="2085" y="595"/>
              </a:cxn>
              <a:cxn ang="0">
                <a:pos x="1792" y="741"/>
              </a:cxn>
              <a:cxn ang="0">
                <a:pos x="1399" y="851"/>
              </a:cxn>
              <a:cxn ang="0">
                <a:pos x="777" y="871"/>
              </a:cxn>
              <a:cxn ang="0">
                <a:pos x="0" y="881"/>
              </a:cxn>
            </a:cxnLst>
            <a:rect l="0" t="0" r="r" b="b"/>
            <a:pathLst>
              <a:path w="4562" h="1253">
                <a:moveTo>
                  <a:pt x="0" y="881"/>
                </a:moveTo>
                <a:lnTo>
                  <a:pt x="9" y="1253"/>
                </a:lnTo>
                <a:lnTo>
                  <a:pt x="1463" y="1244"/>
                </a:lnTo>
                <a:cubicBezTo>
                  <a:pt x="1850" y="1212"/>
                  <a:pt x="2115" y="1116"/>
                  <a:pt x="2331" y="1061"/>
                </a:cubicBezTo>
                <a:cubicBezTo>
                  <a:pt x="2547" y="1006"/>
                  <a:pt x="2563" y="950"/>
                  <a:pt x="2761" y="915"/>
                </a:cubicBezTo>
                <a:cubicBezTo>
                  <a:pt x="2959" y="880"/>
                  <a:pt x="3221" y="865"/>
                  <a:pt x="3520" y="851"/>
                </a:cubicBezTo>
                <a:lnTo>
                  <a:pt x="4553" y="833"/>
                </a:lnTo>
                <a:lnTo>
                  <a:pt x="4562" y="19"/>
                </a:lnTo>
                <a:lnTo>
                  <a:pt x="4005" y="19"/>
                </a:lnTo>
                <a:cubicBezTo>
                  <a:pt x="3926" y="27"/>
                  <a:pt x="3606" y="0"/>
                  <a:pt x="3529" y="19"/>
                </a:cubicBezTo>
                <a:lnTo>
                  <a:pt x="3127" y="28"/>
                </a:lnTo>
                <a:cubicBezTo>
                  <a:pt x="3054" y="30"/>
                  <a:pt x="3065" y="19"/>
                  <a:pt x="2971" y="37"/>
                </a:cubicBezTo>
                <a:cubicBezTo>
                  <a:pt x="2877" y="55"/>
                  <a:pt x="2708" y="45"/>
                  <a:pt x="2560" y="138"/>
                </a:cubicBezTo>
                <a:cubicBezTo>
                  <a:pt x="2412" y="231"/>
                  <a:pt x="2213" y="495"/>
                  <a:pt x="2085" y="595"/>
                </a:cubicBezTo>
                <a:cubicBezTo>
                  <a:pt x="1957" y="695"/>
                  <a:pt x="1906" y="698"/>
                  <a:pt x="1792" y="741"/>
                </a:cubicBezTo>
                <a:cubicBezTo>
                  <a:pt x="1678" y="784"/>
                  <a:pt x="1568" y="829"/>
                  <a:pt x="1399" y="851"/>
                </a:cubicBezTo>
                <a:cubicBezTo>
                  <a:pt x="1148" y="856"/>
                  <a:pt x="1027" y="867"/>
                  <a:pt x="777" y="871"/>
                </a:cubicBezTo>
                <a:lnTo>
                  <a:pt x="0" y="881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453072" name="Text Box 16"/>
          <p:cNvSpPr txBox="1">
            <a:spLocks noChangeArrowheads="1"/>
          </p:cNvSpPr>
          <p:nvPr/>
        </p:nvSpPr>
        <p:spPr bwMode="auto">
          <a:xfrm>
            <a:off x="7924800" y="4885906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700 mb</a:t>
            </a:r>
          </a:p>
        </p:txBody>
      </p:sp>
      <p:sp>
        <p:nvSpPr>
          <p:cNvPr id="1453073" name="Freeform 17"/>
          <p:cNvSpPr>
            <a:spLocks/>
          </p:cNvSpPr>
          <p:nvPr/>
        </p:nvSpPr>
        <p:spPr bwMode="auto">
          <a:xfrm>
            <a:off x="609602" y="2509417"/>
            <a:ext cx="7242175" cy="2622550"/>
          </a:xfrm>
          <a:custGeom>
            <a:avLst/>
            <a:gdLst/>
            <a:ahLst/>
            <a:cxnLst>
              <a:cxn ang="0">
                <a:pos x="0" y="1280"/>
              </a:cxn>
              <a:cxn ang="0">
                <a:pos x="9" y="1652"/>
              </a:cxn>
              <a:cxn ang="0">
                <a:pos x="1381" y="1627"/>
              </a:cxn>
              <a:cxn ang="0">
                <a:pos x="1932" y="1455"/>
              </a:cxn>
              <a:cxn ang="0">
                <a:pos x="2222" y="1240"/>
              </a:cxn>
              <a:cxn ang="0">
                <a:pos x="2450" y="984"/>
              </a:cxn>
              <a:cxn ang="0">
                <a:pos x="2770" y="823"/>
              </a:cxn>
              <a:cxn ang="0">
                <a:pos x="3502" y="792"/>
              </a:cxn>
              <a:cxn ang="0">
                <a:pos x="4562" y="792"/>
              </a:cxn>
              <a:cxn ang="0">
                <a:pos x="4553" y="9"/>
              </a:cxn>
              <a:cxn ang="0">
                <a:pos x="4151" y="0"/>
              </a:cxn>
              <a:cxn ang="0">
                <a:pos x="3666" y="0"/>
              </a:cxn>
              <a:cxn ang="0">
                <a:pos x="2898" y="46"/>
              </a:cxn>
              <a:cxn ang="0">
                <a:pos x="2450" y="155"/>
              </a:cxn>
              <a:cxn ang="0">
                <a:pos x="2130" y="381"/>
              </a:cxn>
              <a:cxn ang="0">
                <a:pos x="1810" y="759"/>
              </a:cxn>
              <a:cxn ang="0">
                <a:pos x="1381" y="1149"/>
              </a:cxn>
              <a:cxn ang="0">
                <a:pos x="1143" y="1251"/>
              </a:cxn>
              <a:cxn ang="0">
                <a:pos x="777" y="1270"/>
              </a:cxn>
              <a:cxn ang="0">
                <a:pos x="0" y="1280"/>
              </a:cxn>
            </a:cxnLst>
            <a:rect l="0" t="0" r="r" b="b"/>
            <a:pathLst>
              <a:path w="4562" h="1652">
                <a:moveTo>
                  <a:pt x="0" y="1280"/>
                </a:moveTo>
                <a:lnTo>
                  <a:pt x="9" y="1652"/>
                </a:lnTo>
                <a:lnTo>
                  <a:pt x="1381" y="1627"/>
                </a:lnTo>
                <a:cubicBezTo>
                  <a:pt x="1701" y="1594"/>
                  <a:pt x="1792" y="1519"/>
                  <a:pt x="1932" y="1455"/>
                </a:cubicBezTo>
                <a:cubicBezTo>
                  <a:pt x="2072" y="1391"/>
                  <a:pt x="2136" y="1318"/>
                  <a:pt x="2222" y="1240"/>
                </a:cubicBezTo>
                <a:cubicBezTo>
                  <a:pt x="2308" y="1162"/>
                  <a:pt x="2359" y="1053"/>
                  <a:pt x="2450" y="984"/>
                </a:cubicBezTo>
                <a:cubicBezTo>
                  <a:pt x="2541" y="915"/>
                  <a:pt x="2595" y="855"/>
                  <a:pt x="2770" y="823"/>
                </a:cubicBezTo>
                <a:cubicBezTo>
                  <a:pt x="2945" y="791"/>
                  <a:pt x="3203" y="797"/>
                  <a:pt x="3502" y="792"/>
                </a:cubicBezTo>
                <a:lnTo>
                  <a:pt x="4562" y="792"/>
                </a:lnTo>
                <a:lnTo>
                  <a:pt x="4553" y="9"/>
                </a:lnTo>
                <a:lnTo>
                  <a:pt x="4151" y="0"/>
                </a:lnTo>
                <a:cubicBezTo>
                  <a:pt x="4072" y="8"/>
                  <a:pt x="3867" y="1"/>
                  <a:pt x="3666" y="0"/>
                </a:cubicBezTo>
                <a:lnTo>
                  <a:pt x="2898" y="46"/>
                </a:lnTo>
                <a:cubicBezTo>
                  <a:pt x="2695" y="72"/>
                  <a:pt x="2578" y="99"/>
                  <a:pt x="2450" y="155"/>
                </a:cubicBezTo>
                <a:cubicBezTo>
                  <a:pt x="2322" y="211"/>
                  <a:pt x="2237" y="280"/>
                  <a:pt x="2130" y="381"/>
                </a:cubicBezTo>
                <a:cubicBezTo>
                  <a:pt x="2023" y="482"/>
                  <a:pt x="1935" y="631"/>
                  <a:pt x="1810" y="759"/>
                </a:cubicBezTo>
                <a:cubicBezTo>
                  <a:pt x="1685" y="887"/>
                  <a:pt x="1492" y="1067"/>
                  <a:pt x="1381" y="1149"/>
                </a:cubicBezTo>
                <a:cubicBezTo>
                  <a:pt x="1265" y="1221"/>
                  <a:pt x="1244" y="1231"/>
                  <a:pt x="1143" y="1251"/>
                </a:cubicBezTo>
                <a:cubicBezTo>
                  <a:pt x="1042" y="1271"/>
                  <a:pt x="967" y="1265"/>
                  <a:pt x="777" y="1270"/>
                </a:cubicBezTo>
                <a:lnTo>
                  <a:pt x="0" y="1280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453074" name="Freeform 18"/>
          <p:cNvSpPr>
            <a:spLocks/>
          </p:cNvSpPr>
          <p:nvPr/>
        </p:nvSpPr>
        <p:spPr bwMode="auto">
          <a:xfrm>
            <a:off x="609602" y="1914104"/>
            <a:ext cx="7256463" cy="2635250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386" y="68"/>
              </a:cxn>
              <a:cxn ang="0">
                <a:pos x="1848" y="264"/>
              </a:cxn>
              <a:cxn ang="0">
                <a:pos x="1488" y="576"/>
              </a:cxn>
              <a:cxn ang="0">
                <a:pos x="1143" y="809"/>
              </a:cxn>
              <a:cxn ang="0">
                <a:pos x="622" y="873"/>
              </a:cxn>
              <a:cxn ang="0">
                <a:pos x="9" y="873"/>
              </a:cxn>
              <a:cxn ang="0">
                <a:pos x="0" y="1641"/>
              </a:cxn>
              <a:cxn ang="0">
                <a:pos x="512" y="1650"/>
              </a:cxn>
              <a:cxn ang="0">
                <a:pos x="996" y="1641"/>
              </a:cxn>
              <a:cxn ang="0">
                <a:pos x="1234" y="1604"/>
              </a:cxn>
              <a:cxn ang="0">
                <a:pos x="1399" y="1506"/>
              </a:cxn>
              <a:cxn ang="0">
                <a:pos x="1655" y="1284"/>
              </a:cxn>
              <a:cxn ang="0">
                <a:pos x="2004" y="900"/>
              </a:cxn>
              <a:cxn ang="0">
                <a:pos x="2121" y="757"/>
              </a:cxn>
              <a:cxn ang="0">
                <a:pos x="2316" y="594"/>
              </a:cxn>
              <a:cxn ang="0">
                <a:pos x="2598" y="474"/>
              </a:cxn>
              <a:cxn ang="0">
                <a:pos x="3127" y="397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660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45" y="20"/>
                  <a:pt x="2596" y="26"/>
                  <a:pt x="2386" y="68"/>
                </a:cubicBezTo>
                <a:cubicBezTo>
                  <a:pt x="2176" y="110"/>
                  <a:pt x="1998" y="179"/>
                  <a:pt x="1848" y="264"/>
                </a:cubicBezTo>
                <a:cubicBezTo>
                  <a:pt x="1698" y="349"/>
                  <a:pt x="1606" y="485"/>
                  <a:pt x="1488" y="576"/>
                </a:cubicBezTo>
                <a:cubicBezTo>
                  <a:pt x="1370" y="667"/>
                  <a:pt x="1287" y="760"/>
                  <a:pt x="1143" y="809"/>
                </a:cubicBezTo>
                <a:cubicBezTo>
                  <a:pt x="999" y="858"/>
                  <a:pt x="811" y="862"/>
                  <a:pt x="622" y="873"/>
                </a:cubicBezTo>
                <a:lnTo>
                  <a:pt x="9" y="873"/>
                </a:lnTo>
                <a:lnTo>
                  <a:pt x="0" y="1641"/>
                </a:lnTo>
                <a:lnTo>
                  <a:pt x="512" y="1650"/>
                </a:lnTo>
                <a:cubicBezTo>
                  <a:pt x="591" y="1642"/>
                  <a:pt x="919" y="1660"/>
                  <a:pt x="996" y="1641"/>
                </a:cubicBezTo>
                <a:cubicBezTo>
                  <a:pt x="1112" y="1627"/>
                  <a:pt x="1162" y="1627"/>
                  <a:pt x="1234" y="1604"/>
                </a:cubicBezTo>
                <a:cubicBezTo>
                  <a:pt x="1301" y="1582"/>
                  <a:pt x="1329" y="1559"/>
                  <a:pt x="1399" y="1506"/>
                </a:cubicBezTo>
                <a:cubicBezTo>
                  <a:pt x="1472" y="1504"/>
                  <a:pt x="1552" y="1383"/>
                  <a:pt x="1655" y="1284"/>
                </a:cubicBezTo>
                <a:cubicBezTo>
                  <a:pt x="1756" y="1183"/>
                  <a:pt x="1926" y="988"/>
                  <a:pt x="2004" y="900"/>
                </a:cubicBezTo>
                <a:cubicBezTo>
                  <a:pt x="2082" y="812"/>
                  <a:pt x="2069" y="808"/>
                  <a:pt x="2121" y="757"/>
                </a:cubicBezTo>
                <a:cubicBezTo>
                  <a:pt x="2173" y="706"/>
                  <a:pt x="2237" y="641"/>
                  <a:pt x="2316" y="594"/>
                </a:cubicBezTo>
                <a:cubicBezTo>
                  <a:pt x="2395" y="547"/>
                  <a:pt x="2463" y="507"/>
                  <a:pt x="2598" y="474"/>
                </a:cubicBezTo>
                <a:cubicBezTo>
                  <a:pt x="2733" y="441"/>
                  <a:pt x="2928" y="412"/>
                  <a:pt x="3127" y="397"/>
                </a:cubicBezTo>
                <a:cubicBezTo>
                  <a:pt x="3378" y="392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453075" name="Freeform 19"/>
          <p:cNvSpPr>
            <a:spLocks/>
          </p:cNvSpPr>
          <p:nvPr/>
        </p:nvSpPr>
        <p:spPr bwMode="auto">
          <a:xfrm>
            <a:off x="609602" y="1304504"/>
            <a:ext cx="7256463" cy="1989138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203" y="77"/>
              </a:cxn>
              <a:cxn ang="0">
                <a:pos x="1728" y="196"/>
              </a:cxn>
              <a:cxn ang="0">
                <a:pos x="1015" y="361"/>
              </a:cxn>
              <a:cxn ang="0">
                <a:pos x="0" y="361"/>
              </a:cxn>
              <a:cxn ang="0">
                <a:pos x="0" y="1247"/>
              </a:cxn>
              <a:cxn ang="0">
                <a:pos x="466" y="1247"/>
              </a:cxn>
              <a:cxn ang="0">
                <a:pos x="1042" y="1234"/>
              </a:cxn>
              <a:cxn ang="0">
                <a:pos x="1272" y="1128"/>
              </a:cxn>
              <a:cxn ang="0">
                <a:pos x="1618" y="854"/>
              </a:cxn>
              <a:cxn ang="0">
                <a:pos x="1819" y="671"/>
              </a:cxn>
              <a:cxn ang="0">
                <a:pos x="2167" y="507"/>
              </a:cxn>
              <a:cxn ang="0">
                <a:pos x="2642" y="406"/>
              </a:cxn>
              <a:cxn ang="0">
                <a:pos x="3172" y="402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253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15" y="22"/>
                  <a:pt x="2433" y="46"/>
                  <a:pt x="2203" y="77"/>
                </a:cubicBezTo>
                <a:cubicBezTo>
                  <a:pt x="1973" y="108"/>
                  <a:pt x="1926" y="149"/>
                  <a:pt x="1728" y="196"/>
                </a:cubicBezTo>
                <a:cubicBezTo>
                  <a:pt x="1530" y="243"/>
                  <a:pt x="1303" y="333"/>
                  <a:pt x="1015" y="361"/>
                </a:cubicBezTo>
                <a:lnTo>
                  <a:pt x="0" y="361"/>
                </a:lnTo>
                <a:lnTo>
                  <a:pt x="0" y="1247"/>
                </a:lnTo>
                <a:lnTo>
                  <a:pt x="466" y="1247"/>
                </a:lnTo>
                <a:cubicBezTo>
                  <a:pt x="545" y="1239"/>
                  <a:pt x="965" y="1253"/>
                  <a:pt x="1042" y="1234"/>
                </a:cubicBezTo>
                <a:lnTo>
                  <a:pt x="1272" y="1128"/>
                </a:lnTo>
                <a:cubicBezTo>
                  <a:pt x="1345" y="1126"/>
                  <a:pt x="1527" y="930"/>
                  <a:pt x="1618" y="854"/>
                </a:cubicBezTo>
                <a:cubicBezTo>
                  <a:pt x="1709" y="778"/>
                  <a:pt x="1728" y="729"/>
                  <a:pt x="1819" y="671"/>
                </a:cubicBezTo>
                <a:cubicBezTo>
                  <a:pt x="1910" y="613"/>
                  <a:pt x="2030" y="551"/>
                  <a:pt x="2167" y="507"/>
                </a:cubicBezTo>
                <a:cubicBezTo>
                  <a:pt x="2304" y="463"/>
                  <a:pt x="2475" y="423"/>
                  <a:pt x="2642" y="406"/>
                </a:cubicBezTo>
                <a:cubicBezTo>
                  <a:pt x="2809" y="389"/>
                  <a:pt x="2980" y="406"/>
                  <a:pt x="3172" y="402"/>
                </a:cubicBezTo>
                <a:cubicBezTo>
                  <a:pt x="3423" y="397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20" y="4727816"/>
            <a:ext cx="3550693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small thickness of 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mass (</a:t>
            </a:r>
            <a:r>
              <a:rPr lang="en-US" sz="2000" b="1" dirty="0" err="1">
                <a:solidFill>
                  <a:srgbClr val="0066CC"/>
                </a:solidFill>
                <a:latin typeface="Symbol" pitchFamily="2" charset="2"/>
              </a:rPr>
              <a:t>D</a:t>
            </a:r>
            <a:r>
              <a:rPr lang="en-US" sz="2000" b="1" dirty="0" err="1">
                <a:solidFill>
                  <a:srgbClr val="0066CC"/>
                </a:solidFill>
                <a:latin typeface="Arial" pitchFamily="34" charset="0"/>
              </a:rPr>
              <a:t>p</a:t>
            </a: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) layers: 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cooler, compared to 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</a:rPr>
              <a:t>that</a:t>
            </a:r>
            <a:r>
              <a:rPr lang="en-US" sz="2000" b="1" dirty="0">
                <a:solidFill>
                  <a:srgbClr val="0066CC"/>
                </a:solidFill>
                <a:latin typeface="Arial" pitchFamily="34" charset="0"/>
                <a:sym typeface="Wingdings" pitchFamily="2" charset="2"/>
              </a:rPr>
              <a:t></a:t>
            </a: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680" y="4716445"/>
            <a:ext cx="3755408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same mass (</a:t>
            </a:r>
            <a:r>
              <a:rPr lang="en-US" sz="2000" b="1" dirty="0" err="1">
                <a:solidFill>
                  <a:srgbClr val="FF0000"/>
                </a:solidFill>
                <a:latin typeface="Symbol" pitchFamily="2" charset="2"/>
                <a:sym typeface="Wingdings" pitchFamily="2" charset="2"/>
              </a:rPr>
              <a:t>D</a:t>
            </a:r>
            <a:r>
              <a:rPr lang="en-US" sz="2000" b="1" dirty="0" err="1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p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) layers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 are thicker: warmer than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 </a:t>
            </a:r>
            <a:r>
              <a:rPr lang="en-US" sz="2000" b="1" dirty="0">
                <a:solidFill>
                  <a:srgbClr val="0066CC"/>
                </a:solidFill>
                <a:latin typeface="Arial" pitchFamily="34" charset="0"/>
                <a:sym typeface="Wingdings" pitchFamily="2" charset="2"/>
              </a:rPr>
              <a:t>that</a:t>
            </a:r>
            <a:endParaRPr lang="en-US" sz="2000" b="1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3" y="1481923"/>
            <a:ext cx="3550693" cy="11669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</a:rPr>
              <a:t>big thickness of mass (</a:t>
            </a:r>
            <a:r>
              <a:rPr lang="en-US" sz="2000" b="1" dirty="0" err="1">
                <a:solidFill>
                  <a:srgbClr val="FF0000"/>
                </a:solidFill>
                <a:latin typeface="Symbol" pitchFamily="2" charset="2"/>
              </a:rPr>
              <a:t>D</a:t>
            </a:r>
            <a:r>
              <a:rPr lang="en-US" sz="2000" b="1" dirty="0" err="1">
                <a:solidFill>
                  <a:srgbClr val="FF0000"/>
                </a:solidFill>
                <a:latin typeface="Arial" pitchFamily="34" charset="0"/>
              </a:rPr>
              <a:t>p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</a:rPr>
              <a:t>)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</a:rPr>
              <a:t> layers: warm compared to </a:t>
            </a: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that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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764" y="1331794"/>
            <a:ext cx="3550693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thinner mass (</a:t>
            </a:r>
            <a:r>
              <a:rPr lang="en-US" sz="2000" b="1" dirty="0" err="1">
                <a:solidFill>
                  <a:srgbClr val="0066CC"/>
                </a:solidFill>
                <a:latin typeface="Symbol" pitchFamily="2" charset="2"/>
              </a:rPr>
              <a:t>D</a:t>
            </a:r>
            <a:r>
              <a:rPr lang="en-US" sz="2000" b="1" dirty="0" err="1">
                <a:solidFill>
                  <a:srgbClr val="0066CC"/>
                </a:solidFill>
                <a:latin typeface="Arial" pitchFamily="34" charset="0"/>
              </a:rPr>
              <a:t>p</a:t>
            </a: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) layers,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cooler compared to 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  <a:sym typeface="Wingdings" pitchFamily="2" charset="2"/>
              </a:rPr>
              <a:t> 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</a:rPr>
              <a:t>that</a:t>
            </a: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2D3E9-A56F-5C45-B791-A95EDDDD9D52}"/>
              </a:ext>
            </a:extLst>
          </p:cNvPr>
          <p:cNvSpPr txBox="1"/>
          <p:nvPr/>
        </p:nvSpPr>
        <p:spPr>
          <a:xfrm rot="16200000">
            <a:off x="-23244" y="721308"/>
            <a:ext cx="63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3600" dirty="0">
                <a:solidFill>
                  <a:srgbClr val="000000"/>
                </a:solidFill>
                <a:latin typeface="Arial"/>
                <a:sym typeface="Wingdings" pitchFamily="2" charset="2"/>
              </a:rPr>
              <a:t></a:t>
            </a:r>
            <a:endParaRPr lang="en-US" sz="36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5EA32-30D8-D544-9AE6-B0205CC6ED49}"/>
              </a:ext>
            </a:extLst>
          </p:cNvPr>
          <p:cNvSpPr txBox="1"/>
          <p:nvPr/>
        </p:nvSpPr>
        <p:spPr>
          <a:xfrm>
            <a:off x="109183" y="1064528"/>
            <a:ext cx="4106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4400" dirty="0">
                <a:solidFill>
                  <a:srgbClr val="000000"/>
                </a:solidFill>
                <a:latin typeface="Academy Engraved LET Plain:1.0" panose="02000000000000000000" pitchFamily="2" charset="0"/>
              </a:rPr>
              <a:t>z</a:t>
            </a:r>
          </a:p>
        </p:txBody>
      </p:sp>
      <p:sp>
        <p:nvSpPr>
          <p:cNvPr id="6" name="Summing Junction 5">
            <a:extLst>
              <a:ext uri="{FF2B5EF4-FFF2-40B4-BE49-F238E27FC236}">
                <a16:creationId xmlns:a16="http://schemas.microsoft.com/office/drawing/2014/main" id="{57C7896D-4739-1044-92DC-6E0143FE5412}"/>
              </a:ext>
            </a:extLst>
          </p:cNvPr>
          <p:cNvSpPr/>
          <p:nvPr/>
        </p:nvSpPr>
        <p:spPr bwMode="auto">
          <a:xfrm>
            <a:off x="2524839" y="2674961"/>
            <a:ext cx="2019869" cy="1978926"/>
          </a:xfrm>
          <a:prstGeom prst="flowChartSummingJunction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Jet stream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into page 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8D016ABB-F548-EF4D-A165-0EF7BDFD83E7}"/>
              </a:ext>
            </a:extLst>
          </p:cNvPr>
          <p:cNvSpPr/>
          <p:nvPr/>
        </p:nvSpPr>
        <p:spPr bwMode="auto">
          <a:xfrm>
            <a:off x="3616653" y="3289111"/>
            <a:ext cx="2361063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Times New Roman" pitchFamily="18" charset="0"/>
              </a:rPr>
              <a:t>Coriolis force to R</a:t>
            </a:r>
          </a:p>
        </p:txBody>
      </p:sp>
      <p:sp>
        <p:nvSpPr>
          <p:cNvPr id="38" name="Striped Right Arrow 37">
            <a:extLst>
              <a:ext uri="{FF2B5EF4-FFF2-40B4-BE49-F238E27FC236}">
                <a16:creationId xmlns:a16="http://schemas.microsoft.com/office/drawing/2014/main" id="{F8C13FC8-4A04-0F43-AE88-2B73F3F6FB97}"/>
              </a:ext>
            </a:extLst>
          </p:cNvPr>
          <p:cNvSpPr/>
          <p:nvPr/>
        </p:nvSpPr>
        <p:spPr bwMode="auto">
          <a:xfrm flipH="1">
            <a:off x="1173708" y="3264090"/>
            <a:ext cx="2267799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Times New Roman" pitchFamily="18" charset="0"/>
              </a:rPr>
              <a:t>PGF is “downhill”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5" y="6311246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41" y="6396337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164979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73E2-0B02-244E-BB24-AA1831D9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021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Isentropic surfaces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41D19-611D-FE47-AFBA-31D9D1E1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763000" cy="5029200"/>
          </a:xfrm>
        </p:spPr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Isentrope</a:t>
            </a:r>
            <a:r>
              <a:rPr lang="en-US" dirty="0">
                <a:solidFill>
                  <a:schemeClr val="bg2"/>
                </a:solidFill>
              </a:rPr>
              <a:t> contours on the cross sections above are </a:t>
            </a:r>
            <a:r>
              <a:rPr lang="en-US" i="1" dirty="0">
                <a:solidFill>
                  <a:schemeClr val="bg2"/>
                </a:solidFill>
              </a:rPr>
              <a:t>slices of isentropic surfaces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surfaces of constant entropy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or potential temperature, or dry static energy </a:t>
            </a:r>
            <a:r>
              <a:rPr lang="en-US" dirty="0" err="1">
                <a:solidFill>
                  <a:schemeClr val="bg2"/>
                </a:solidFill>
              </a:rPr>
              <a:t>C</a:t>
            </a:r>
            <a:r>
              <a:rPr lang="en-US" baseline="-25000" dirty="0" err="1">
                <a:solidFill>
                  <a:schemeClr val="bg2"/>
                </a:solidFill>
              </a:rPr>
              <a:t>p</a:t>
            </a:r>
            <a:r>
              <a:rPr lang="en-US" dirty="0" err="1">
                <a:solidFill>
                  <a:schemeClr val="bg2"/>
                </a:solidFill>
              </a:rPr>
              <a:t>T</a:t>
            </a:r>
            <a:r>
              <a:rPr lang="en-US" dirty="0">
                <a:solidFill>
                  <a:schemeClr val="bg2"/>
                </a:solidFill>
              </a:rPr>
              <a:t> + </a:t>
            </a:r>
            <a:r>
              <a:rPr lang="en-US" dirty="0" err="1">
                <a:solidFill>
                  <a:schemeClr val="bg2"/>
                </a:solidFill>
              </a:rPr>
              <a:t>gz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Let’s </a:t>
            </a:r>
            <a:r>
              <a:rPr lang="en-US" dirty="0">
                <a:solidFill>
                  <a:srgbClr val="FF0000"/>
                </a:solidFill>
              </a:rPr>
              <a:t>learn to see isentropic surfaces</a:t>
            </a:r>
          </a:p>
          <a:p>
            <a:r>
              <a:rPr lang="en-US" dirty="0">
                <a:solidFill>
                  <a:schemeClr val="bg2"/>
                </a:solidFill>
              </a:rPr>
              <a:t>They are almost like </a:t>
            </a:r>
            <a:r>
              <a:rPr lang="en-US" i="1" dirty="0">
                <a:solidFill>
                  <a:srgbClr val="FF0000"/>
                </a:solidFill>
              </a:rPr>
              <a:t>material surfaces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because</a:t>
            </a:r>
            <a:r>
              <a:rPr lang="en-US" i="1" dirty="0">
                <a:solidFill>
                  <a:schemeClr val="bg2"/>
                </a:solidFill>
              </a:rPr>
              <a:t> </a:t>
            </a:r>
            <a:r>
              <a:rPr lang="en-US" i="1" dirty="0" err="1">
                <a:solidFill>
                  <a:schemeClr val="bg2"/>
                </a:solidFill>
              </a:rPr>
              <a:t>D</a:t>
            </a:r>
            <a:r>
              <a:rPr lang="en-US" i="1" dirty="0" err="1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i="1" dirty="0">
                <a:solidFill>
                  <a:schemeClr val="bg2"/>
                </a:solidFill>
              </a:rPr>
              <a:t>/Dt = 0 </a:t>
            </a:r>
            <a:r>
              <a:rPr lang="en-US" dirty="0">
                <a:solidFill>
                  <a:schemeClr val="bg2"/>
                </a:solidFill>
              </a:rPr>
              <a:t>for adiabatic flow</a:t>
            </a:r>
          </a:p>
          <a:p>
            <a:pPr lvl="3"/>
            <a:r>
              <a:rPr lang="en-US" i="1" dirty="0">
                <a:solidFill>
                  <a:schemeClr val="bg2"/>
                </a:solidFill>
              </a:rPr>
              <a:t>(plus nonadiabatic or “diabatic” complications)</a:t>
            </a:r>
          </a:p>
          <a:p>
            <a:r>
              <a:rPr lang="en-US" dirty="0">
                <a:solidFill>
                  <a:srgbClr val="FF0000"/>
                </a:solidFill>
              </a:rPr>
              <a:t>Their vertical motion is air vertical motion</a:t>
            </a:r>
            <a:r>
              <a:rPr lang="en-US" dirty="0">
                <a:solidFill>
                  <a:schemeClr val="bg2"/>
                </a:solidFill>
              </a:rPr>
              <a:t>!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the holy grail, for </a:t>
            </a:r>
            <a:r>
              <a:rPr lang="en-US" dirty="0" err="1">
                <a:solidFill>
                  <a:schemeClr val="bg2"/>
                </a:solidFill>
              </a:rPr>
              <a:t>clouds+rain</a:t>
            </a:r>
            <a:r>
              <a:rPr lang="en-US" dirty="0">
                <a:solidFill>
                  <a:schemeClr val="bg2"/>
                </a:solidFill>
              </a:rPr>
              <a:t> (weather)</a:t>
            </a:r>
          </a:p>
        </p:txBody>
      </p:sp>
    </p:spTree>
    <p:extLst>
      <p:ext uri="{BB962C8B-B14F-4D97-AF65-F5344CB8AC3E}">
        <p14:creationId xmlns:p14="http://schemas.microsoft.com/office/powerpoint/2010/main" val="966822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73E2-0B02-244E-BB24-AA1831D9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021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Theta surfaces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41D19-611D-FE47-AFBA-31D9D1E1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763000" cy="50292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 In the same bundle, activate (check) the display called “Theta surface, z is its color” 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Adjust the value (310K, 330K, 360K) </a:t>
            </a:r>
          </a:p>
          <a:p>
            <a:r>
              <a:rPr lang="en-US" dirty="0">
                <a:solidFill>
                  <a:schemeClr val="bg2"/>
                </a:solidFill>
              </a:rPr>
              <a:t>Use vorticity </a:t>
            </a:r>
            <a:r>
              <a:rPr lang="en-US" dirty="0" err="1">
                <a:solidFill>
                  <a:schemeClr val="bg2"/>
                </a:solidFill>
              </a:rPr>
              <a:t>isosurfaces</a:t>
            </a:r>
            <a:r>
              <a:rPr lang="en-US" dirty="0">
                <a:solidFill>
                  <a:schemeClr val="bg2"/>
                </a:solidFill>
              </a:rPr>
              <a:t> and cross sections in an illustrated description of its topography. 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Is there a mean north-south slope? hint: 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What vorticity features (Part I) explain dimples?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What vorticity features (Part I) explain peaks?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C95ED-679A-C04C-9441-68349A22F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33600"/>
            <a:ext cx="3009900" cy="116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E8519-68D8-4E4B-B14C-70B9EF33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4876800"/>
            <a:ext cx="685800" cy="6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74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Mean slope of the 310K </a:t>
            </a:r>
            <a:r>
              <a:rPr lang="en-US" dirty="0" err="1">
                <a:solidFill>
                  <a:schemeClr val="bg2"/>
                </a:solidFill>
              </a:rPr>
              <a:t>isosurface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9E609-3BE1-AA4E-BD48-3F8F8E3DE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296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depression in the 310K surface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Where? Describe the situation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9E609-3BE1-AA4E-BD48-3F8F8E3DE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65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peak on the 310K </a:t>
            </a:r>
            <a:r>
              <a:rPr lang="en-US" dirty="0" err="1">
                <a:solidFill>
                  <a:schemeClr val="bg2"/>
                </a:solidFill>
              </a:rPr>
              <a:t>isosurface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Where? Describe the situation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9E609-3BE1-AA4E-BD48-3F8F8E3DE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273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Mean slope of the 330K </a:t>
            </a:r>
            <a:r>
              <a:rPr lang="en-US" dirty="0" err="1">
                <a:solidFill>
                  <a:schemeClr val="bg2"/>
                </a:solidFill>
              </a:rPr>
              <a:t>isosurface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9E609-3BE1-AA4E-BD48-3F8F8E3DE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42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depression in the 330K surface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9E609-3BE1-AA4E-BD48-3F8F8E3DE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peak on the 330K </a:t>
            </a:r>
            <a:r>
              <a:rPr lang="en-US" dirty="0" err="1">
                <a:solidFill>
                  <a:schemeClr val="bg2"/>
                </a:solidFill>
              </a:rPr>
              <a:t>isosurface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9E609-3BE1-AA4E-BD48-3F8F8E3DE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398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Mean slope of the 360K </a:t>
            </a:r>
            <a:r>
              <a:rPr lang="en-US" dirty="0" err="1">
                <a:solidFill>
                  <a:schemeClr val="bg2"/>
                </a:solidFill>
              </a:rPr>
              <a:t>isosurface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9E609-3BE1-AA4E-BD48-3F8F8E3DE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297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depression in the 360K surface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9E609-3BE1-AA4E-BD48-3F8F8E3DE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030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02807F-281C-7343-89A5-0B106EF2C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61"/>
          <a:stretch/>
        </p:blipFill>
        <p:spPr>
          <a:xfrm>
            <a:off x="381000" y="1235242"/>
            <a:ext cx="8229600" cy="5165558"/>
          </a:xfrm>
          <a:prstGeom prst="rect">
            <a:avLst/>
          </a:prstGeom>
        </p:spPr>
      </p:pic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en-US" sz="54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-20053" y="2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</a:rPr>
              <a:t>contours of T(K): it </a:t>
            </a:r>
            <a:r>
              <a:rPr lang="en-US" sz="3200" b="1" u="sng" dirty="0">
                <a:solidFill>
                  <a:srgbClr val="FF00FF"/>
                </a:solidFill>
                <a:latin typeface="Times New Roman" pitchFamily="18" charset="0"/>
              </a:rPr>
              <a:t>de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</a:rPr>
              <a:t>creases with height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</a:rPr>
              <a:t> 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chemeClr val="bg2"/>
                </a:solidFill>
                <a:latin typeface="Times New Roman" pitchFamily="18" charset="0"/>
              </a:rPr>
              <a:t>(plus the horizontal gradients due to TWB)</a:t>
            </a:r>
            <a:endParaRPr lang="en-US" sz="2400" dirty="0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20" y="4727818"/>
            <a:ext cx="3550693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small thickness of 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mass (</a:t>
            </a:r>
            <a:r>
              <a:rPr lang="en-US" sz="2000" b="1" dirty="0" err="1">
                <a:solidFill>
                  <a:srgbClr val="0066CC"/>
                </a:solidFill>
                <a:latin typeface="Symbol" pitchFamily="2" charset="2"/>
              </a:rPr>
              <a:t>D</a:t>
            </a:r>
            <a:r>
              <a:rPr lang="en-US" sz="2000" b="1" dirty="0" err="1">
                <a:solidFill>
                  <a:srgbClr val="0066CC"/>
                </a:solidFill>
                <a:latin typeface="Arial" pitchFamily="34" charset="0"/>
              </a:rPr>
              <a:t>p</a:t>
            </a: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) layers: 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cooler, compared to </a:t>
            </a:r>
            <a:r>
              <a:rPr lang="en-US" sz="2400" b="1" dirty="0">
                <a:solidFill>
                  <a:srgbClr val="FF0000"/>
                </a:solidFill>
                <a:latin typeface="Arial" pitchFamily="34" charset="0"/>
              </a:rPr>
              <a:t>that</a:t>
            </a:r>
            <a:r>
              <a:rPr lang="en-US" sz="2400" b="1" dirty="0">
                <a:solidFill>
                  <a:srgbClr val="0066CC"/>
                </a:solidFill>
                <a:latin typeface="Arial" pitchFamily="34" charset="0"/>
                <a:sym typeface="Wingdings" pitchFamily="2" charset="2"/>
              </a:rPr>
              <a:t></a:t>
            </a: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92" y="4716447"/>
            <a:ext cx="3755408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same mass (</a:t>
            </a:r>
            <a:r>
              <a:rPr lang="en-US" sz="2000" b="1" dirty="0" err="1">
                <a:solidFill>
                  <a:srgbClr val="FF0000"/>
                </a:solidFill>
                <a:latin typeface="Symbol" pitchFamily="2" charset="2"/>
                <a:sym typeface="Wingdings" pitchFamily="2" charset="2"/>
              </a:rPr>
              <a:t>D</a:t>
            </a:r>
            <a:r>
              <a:rPr lang="en-US" sz="2000" b="1" dirty="0" err="1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p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) layers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 are thicker: warmer than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 </a:t>
            </a:r>
            <a:r>
              <a:rPr lang="en-US" sz="2400" b="1" dirty="0">
                <a:solidFill>
                  <a:srgbClr val="0066CC"/>
                </a:solidFill>
                <a:latin typeface="Arial" pitchFamily="34" charset="0"/>
                <a:sym typeface="Wingdings" pitchFamily="2" charset="2"/>
              </a:rPr>
              <a:t>that</a:t>
            </a:r>
            <a:endParaRPr lang="en-US" sz="2400" b="1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3" y="1481925"/>
            <a:ext cx="3550693" cy="12900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</a:rPr>
              <a:t>big thickness of mass (</a:t>
            </a:r>
            <a:r>
              <a:rPr lang="en-US" sz="2000" b="1" dirty="0" err="1">
                <a:solidFill>
                  <a:srgbClr val="FF0000"/>
                </a:solidFill>
                <a:latin typeface="Symbol" pitchFamily="2" charset="2"/>
              </a:rPr>
              <a:t>D</a:t>
            </a:r>
            <a:r>
              <a:rPr lang="en-US" sz="2000" b="1" dirty="0" err="1">
                <a:solidFill>
                  <a:srgbClr val="FF0000"/>
                </a:solidFill>
                <a:latin typeface="Arial" pitchFamily="34" charset="0"/>
              </a:rPr>
              <a:t>p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</a:rPr>
              <a:t>)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</a:rPr>
              <a:t> layers: warm compared to </a:t>
            </a:r>
            <a:r>
              <a:rPr lang="en-US" sz="2800" b="1" dirty="0">
                <a:solidFill>
                  <a:srgbClr val="0066CC"/>
                </a:solidFill>
                <a:latin typeface="Arial" pitchFamily="34" charset="0"/>
              </a:rPr>
              <a:t>over there</a:t>
            </a:r>
            <a:r>
              <a:rPr lang="en-US" sz="2800" b="1" dirty="0">
                <a:solidFill>
                  <a:srgbClr val="FF0000"/>
                </a:solidFill>
                <a:latin typeface="Arial" pitchFamily="34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      </a:t>
            </a:r>
            <a:r>
              <a:rPr lang="en-US" sz="2800" b="1" dirty="0">
                <a:solidFill>
                  <a:srgbClr val="FF0000"/>
                </a:solidFill>
                <a:latin typeface="Arial" pitchFamily="34" charset="0"/>
              </a:rPr>
              <a:t> </a:t>
            </a:r>
            <a:endParaRPr lang="en-US" sz="2000" b="1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7509" y="1331794"/>
            <a:ext cx="3550693" cy="15055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thinner mass (</a:t>
            </a:r>
            <a:r>
              <a:rPr lang="en-US" sz="2000" b="1" dirty="0" err="1">
                <a:solidFill>
                  <a:srgbClr val="0066CC"/>
                </a:solidFill>
                <a:latin typeface="Symbol" pitchFamily="2" charset="2"/>
              </a:rPr>
              <a:t>D</a:t>
            </a:r>
            <a:r>
              <a:rPr lang="en-US" sz="2000" b="1" dirty="0" err="1">
                <a:solidFill>
                  <a:srgbClr val="0066CC"/>
                </a:solidFill>
                <a:latin typeface="Arial" pitchFamily="34" charset="0"/>
              </a:rPr>
              <a:t>p</a:t>
            </a: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) layers,</a:t>
            </a:r>
          </a:p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cooler compared to </a:t>
            </a:r>
          </a:p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66CC"/>
                </a:solidFill>
                <a:latin typeface="Arial" pitchFamily="34" charset="0"/>
                <a:sym typeface="Wingdings" pitchFamily="2" charset="2"/>
              </a:rPr>
              <a:t> </a:t>
            </a:r>
            <a:r>
              <a:rPr lang="en-US" sz="2800" b="1" dirty="0">
                <a:solidFill>
                  <a:srgbClr val="FF0000"/>
                </a:solidFill>
                <a:latin typeface="Arial" pitchFamily="34" charset="0"/>
              </a:rPr>
              <a:t>over there</a:t>
            </a:r>
            <a:r>
              <a:rPr lang="en-US" sz="2800" b="1" dirty="0">
                <a:solidFill>
                  <a:srgbClr val="0066CC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5" y="6311246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41" y="6396337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South</a:t>
            </a:r>
          </a:p>
        </p:txBody>
      </p:sp>
      <p:sp>
        <p:nvSpPr>
          <p:cNvPr id="3" name="Summing Junction 2">
            <a:extLst>
              <a:ext uri="{FF2B5EF4-FFF2-40B4-BE49-F238E27FC236}">
                <a16:creationId xmlns:a16="http://schemas.microsoft.com/office/drawing/2014/main" id="{6360E2AF-D60B-DE24-6F18-1CCB314565EC}"/>
              </a:ext>
            </a:extLst>
          </p:cNvPr>
          <p:cNvSpPr/>
          <p:nvPr/>
        </p:nvSpPr>
        <p:spPr bwMode="auto">
          <a:xfrm>
            <a:off x="2448068" y="2097743"/>
            <a:ext cx="2019869" cy="1978926"/>
          </a:xfrm>
          <a:prstGeom prst="flowChartSummingJunction">
            <a:avLst/>
          </a:prstGeom>
          <a:solidFill>
            <a:srgbClr val="FF9933">
              <a:alpha val="41961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Jet stream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into page </a:t>
            </a:r>
          </a:p>
        </p:txBody>
      </p:sp>
    </p:spTree>
    <p:extLst>
      <p:ext uri="{BB962C8B-B14F-4D97-AF65-F5344CB8AC3E}">
        <p14:creationId xmlns:p14="http://schemas.microsoft.com/office/powerpoint/2010/main" val="2449504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peak on the 360K </a:t>
            </a:r>
            <a:r>
              <a:rPr lang="en-US" dirty="0" err="1">
                <a:solidFill>
                  <a:schemeClr val="bg2"/>
                </a:solidFill>
              </a:rPr>
              <a:t>isosurface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9E609-3BE1-AA4E-BD48-3F8F8E3DE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53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4B5B3-4751-5C43-9ADE-DE3075C8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7912100" cy="4978400"/>
          </a:xfrm>
          <a:prstGeom prst="rect">
            <a:avLst/>
          </a:prstGeom>
        </p:spPr>
      </p:pic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en-US" sz="54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-20053" y="2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</a:rPr>
              <a:t>contours of </a:t>
            </a:r>
            <a:r>
              <a:rPr lang="en-US" sz="3200" b="1" u="sng" dirty="0">
                <a:solidFill>
                  <a:srgbClr val="FF0000"/>
                </a:solidFill>
                <a:latin typeface="Symbol" pitchFamily="2" charset="2"/>
              </a:rPr>
              <a:t>q(K)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</a:rPr>
              <a:t>: it </a:t>
            </a:r>
            <a:r>
              <a:rPr lang="en-US" sz="3200" b="1" u="sng" dirty="0">
                <a:solidFill>
                  <a:srgbClr val="FF00FF"/>
                </a:solidFill>
                <a:latin typeface="Times New Roman" pitchFamily="18" charset="0"/>
              </a:rPr>
              <a:t>in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</a:rPr>
              <a:t>creases with height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</a:rPr>
              <a:t> 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chemeClr val="bg2"/>
                </a:solidFill>
                <a:latin typeface="Times New Roman" pitchFamily="18" charset="0"/>
              </a:rPr>
              <a:t>(plus the horizontal gradients due to TWB)</a:t>
            </a:r>
            <a:endParaRPr lang="en-US" sz="2400" dirty="0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20" y="4727818"/>
            <a:ext cx="3550693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small thickness of 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mass (</a:t>
            </a:r>
            <a:r>
              <a:rPr lang="en-US" sz="2000" b="1" dirty="0" err="1">
                <a:solidFill>
                  <a:srgbClr val="0066CC"/>
                </a:solidFill>
                <a:latin typeface="Symbol" pitchFamily="2" charset="2"/>
              </a:rPr>
              <a:t>D</a:t>
            </a:r>
            <a:r>
              <a:rPr lang="en-US" sz="2000" b="1" dirty="0" err="1">
                <a:solidFill>
                  <a:srgbClr val="0066CC"/>
                </a:solidFill>
                <a:latin typeface="Arial" pitchFamily="34" charset="0"/>
              </a:rPr>
              <a:t>p</a:t>
            </a: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) layers: 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cooler, compared to </a:t>
            </a:r>
            <a:r>
              <a:rPr lang="en-US" sz="2400" b="1" dirty="0">
                <a:solidFill>
                  <a:srgbClr val="FF0000"/>
                </a:solidFill>
                <a:latin typeface="Arial" pitchFamily="34" charset="0"/>
              </a:rPr>
              <a:t>that</a:t>
            </a:r>
            <a:r>
              <a:rPr lang="en-US" sz="2400" b="1" dirty="0">
                <a:solidFill>
                  <a:srgbClr val="0066CC"/>
                </a:solidFill>
                <a:latin typeface="Arial" pitchFamily="34" charset="0"/>
                <a:sym typeface="Wingdings" pitchFamily="2" charset="2"/>
              </a:rPr>
              <a:t></a:t>
            </a: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92" y="4716447"/>
            <a:ext cx="3755408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same mass (</a:t>
            </a:r>
            <a:r>
              <a:rPr lang="en-US" sz="2000" b="1" dirty="0" err="1">
                <a:solidFill>
                  <a:srgbClr val="FF0000"/>
                </a:solidFill>
                <a:latin typeface="Symbol" pitchFamily="2" charset="2"/>
                <a:sym typeface="Wingdings" pitchFamily="2" charset="2"/>
              </a:rPr>
              <a:t>D</a:t>
            </a:r>
            <a:r>
              <a:rPr lang="en-US" sz="2000" b="1" dirty="0" err="1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p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) layers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 are thicker: warmer than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 </a:t>
            </a:r>
            <a:r>
              <a:rPr lang="en-US" sz="2400" b="1" dirty="0">
                <a:solidFill>
                  <a:srgbClr val="0066CC"/>
                </a:solidFill>
                <a:latin typeface="Arial" pitchFamily="34" charset="0"/>
                <a:sym typeface="Wingdings" pitchFamily="2" charset="2"/>
              </a:rPr>
              <a:t>that</a:t>
            </a:r>
            <a:endParaRPr lang="en-US" sz="2400" b="1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5" y="6311246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41" y="6396337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South</a:t>
            </a:r>
          </a:p>
        </p:txBody>
      </p:sp>
      <p:sp>
        <p:nvSpPr>
          <p:cNvPr id="6" name="Text Box 22">
            <a:extLst>
              <a:ext uri="{FF2B5EF4-FFF2-40B4-BE49-F238E27FC236}">
                <a16:creationId xmlns:a16="http://schemas.microsoft.com/office/drawing/2014/main" id="{6C7403D8-FB60-5F7E-A69B-6F49800B1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3" y="1481925"/>
            <a:ext cx="3550693" cy="12900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</a:rPr>
              <a:t>big thickness of mass (</a:t>
            </a:r>
            <a:r>
              <a:rPr lang="en-US" sz="2000" b="1" dirty="0" err="1">
                <a:solidFill>
                  <a:srgbClr val="FF0000"/>
                </a:solidFill>
                <a:latin typeface="Symbol" pitchFamily="2" charset="2"/>
              </a:rPr>
              <a:t>D</a:t>
            </a:r>
            <a:r>
              <a:rPr lang="en-US" sz="2000" b="1" dirty="0" err="1">
                <a:solidFill>
                  <a:srgbClr val="FF0000"/>
                </a:solidFill>
                <a:latin typeface="Arial" pitchFamily="34" charset="0"/>
              </a:rPr>
              <a:t>p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</a:rPr>
              <a:t>)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</a:rPr>
              <a:t> layers: warm compared to </a:t>
            </a:r>
            <a:r>
              <a:rPr lang="en-US" sz="2800" b="1" dirty="0">
                <a:solidFill>
                  <a:srgbClr val="0066CC"/>
                </a:solidFill>
                <a:latin typeface="Arial" pitchFamily="34" charset="0"/>
              </a:rPr>
              <a:t>over there</a:t>
            </a:r>
            <a:r>
              <a:rPr lang="en-US" sz="2800" b="1" dirty="0">
                <a:solidFill>
                  <a:srgbClr val="FF0000"/>
                </a:solidFill>
                <a:latin typeface="Arial" pitchFamily="34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Arial" pitchFamily="34" charset="0"/>
                <a:sym typeface="Wingdings" pitchFamily="2" charset="2"/>
              </a:rPr>
              <a:t>      </a:t>
            </a:r>
            <a:r>
              <a:rPr lang="en-US" sz="2800" b="1" dirty="0">
                <a:solidFill>
                  <a:srgbClr val="FF0000"/>
                </a:solidFill>
                <a:latin typeface="Arial" pitchFamily="34" charset="0"/>
              </a:rPr>
              <a:t> </a:t>
            </a:r>
            <a:endParaRPr lang="en-US" sz="2000" b="1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7" name="Text Box 22">
            <a:extLst>
              <a:ext uri="{FF2B5EF4-FFF2-40B4-BE49-F238E27FC236}">
                <a16:creationId xmlns:a16="http://schemas.microsoft.com/office/drawing/2014/main" id="{1CD6EEF3-7928-D6E9-E019-1BFEFC8F1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7509" y="1331794"/>
            <a:ext cx="3550693" cy="15055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thinner mass (</a:t>
            </a:r>
            <a:r>
              <a:rPr lang="en-US" sz="2000" b="1" dirty="0" err="1">
                <a:solidFill>
                  <a:srgbClr val="0066CC"/>
                </a:solidFill>
                <a:latin typeface="Symbol" pitchFamily="2" charset="2"/>
              </a:rPr>
              <a:t>D</a:t>
            </a:r>
            <a:r>
              <a:rPr lang="en-US" sz="2000" b="1" dirty="0" err="1">
                <a:solidFill>
                  <a:srgbClr val="0066CC"/>
                </a:solidFill>
                <a:latin typeface="Arial" pitchFamily="34" charset="0"/>
              </a:rPr>
              <a:t>p</a:t>
            </a: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) layers,</a:t>
            </a:r>
          </a:p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CC"/>
                </a:solidFill>
                <a:latin typeface="Arial" pitchFamily="34" charset="0"/>
              </a:rPr>
              <a:t>cooler compared to </a:t>
            </a:r>
          </a:p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66CC"/>
                </a:solidFill>
                <a:latin typeface="Arial" pitchFamily="34" charset="0"/>
                <a:sym typeface="Wingdings" pitchFamily="2" charset="2"/>
              </a:rPr>
              <a:t> </a:t>
            </a:r>
            <a:r>
              <a:rPr lang="en-US" sz="2800" b="1" dirty="0">
                <a:solidFill>
                  <a:srgbClr val="FF0000"/>
                </a:solidFill>
                <a:latin typeface="Arial" pitchFamily="34" charset="0"/>
              </a:rPr>
              <a:t>over there</a:t>
            </a:r>
            <a:r>
              <a:rPr lang="en-US" sz="2800" b="1" dirty="0">
                <a:solidFill>
                  <a:srgbClr val="0066CC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8" name="Summing Junction 7">
            <a:extLst>
              <a:ext uri="{FF2B5EF4-FFF2-40B4-BE49-F238E27FC236}">
                <a16:creationId xmlns:a16="http://schemas.microsoft.com/office/drawing/2014/main" id="{80883C83-3C5F-4474-7928-95ECA741FD11}"/>
              </a:ext>
            </a:extLst>
          </p:cNvPr>
          <p:cNvSpPr/>
          <p:nvPr/>
        </p:nvSpPr>
        <p:spPr bwMode="auto">
          <a:xfrm>
            <a:off x="2448068" y="2097743"/>
            <a:ext cx="2019869" cy="1978926"/>
          </a:xfrm>
          <a:prstGeom prst="flowChartSummingJunction">
            <a:avLst/>
          </a:prstGeom>
          <a:solidFill>
            <a:srgbClr val="FF9933">
              <a:alpha val="41961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Jet stream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into page </a:t>
            </a:r>
          </a:p>
        </p:txBody>
      </p:sp>
    </p:spTree>
    <p:extLst>
      <p:ext uri="{BB962C8B-B14F-4D97-AF65-F5344CB8AC3E}">
        <p14:creationId xmlns:p14="http://schemas.microsoft.com/office/powerpoint/2010/main" val="704612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7B37-25C2-9E45-BCC3-AD28F0FC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That view emphasized </a:t>
            </a:r>
            <a:r>
              <a:rPr lang="en-US" i="1" dirty="0">
                <a:solidFill>
                  <a:srgbClr val="C00000"/>
                </a:solidFill>
              </a:rPr>
              <a:t>jet streams</a:t>
            </a:r>
            <a:r>
              <a:rPr lang="en-US" dirty="0">
                <a:solidFill>
                  <a:schemeClr val="bg2"/>
                </a:solidFill>
              </a:rPr>
              <a:t> as the unit of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74774-83FB-6748-A1DB-A2D2FC42B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OK, suppose we want to think in those terms. </a:t>
            </a:r>
          </a:p>
          <a:p>
            <a:r>
              <a:rPr lang="en-US" dirty="0">
                <a:solidFill>
                  <a:schemeClr val="bg2"/>
                </a:solidFill>
              </a:rPr>
              <a:t>What is a jet made of? </a:t>
            </a:r>
          </a:p>
          <a:p>
            <a:pPr lvl="1"/>
            <a:r>
              <a:rPr lang="en-US" i="1" dirty="0">
                <a:solidFill>
                  <a:schemeClr val="bg2"/>
                </a:solidFill>
              </a:rPr>
              <a:t>momentum, or ½ its square KE 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per unit mass</a:t>
            </a:r>
          </a:p>
          <a:p>
            <a:r>
              <a:rPr lang="en-US" dirty="0">
                <a:solidFill>
                  <a:schemeClr val="bg2"/>
                </a:solidFill>
              </a:rPr>
              <a:t>What equation governs momentum? 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5" name="Picture 7" descr="final">
            <a:extLst>
              <a:ext uri="{FF2B5EF4-FFF2-40B4-BE49-F238E27FC236}">
                <a16:creationId xmlns:a16="http://schemas.microsoft.com/office/drawing/2014/main" id="{711D81B4-B020-E249-A1F0-320FEC2EF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>
            <a:fillRect/>
          </a:stretch>
        </p:blipFill>
        <p:spPr bwMode="auto">
          <a:xfrm>
            <a:off x="1828800" y="5257802"/>
            <a:ext cx="48768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115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7B37-25C2-9E45-BCC3-AD28F0FC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That view emphasized </a:t>
            </a:r>
            <a:r>
              <a:rPr lang="en-US" i="1" dirty="0">
                <a:solidFill>
                  <a:srgbClr val="C00000"/>
                </a:solidFill>
              </a:rPr>
              <a:t>jet streams</a:t>
            </a:r>
            <a:r>
              <a:rPr lang="en-US" dirty="0">
                <a:solidFill>
                  <a:schemeClr val="bg2"/>
                </a:solidFill>
              </a:rPr>
              <a:t> as the unit of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74774-83FB-6748-A1DB-A2D2FC42B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8534400" cy="4114800"/>
          </a:xfrm>
        </p:spPr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To predict vector momentum </a:t>
            </a:r>
            <a:r>
              <a:rPr lang="en-US" b="1" dirty="0" err="1">
                <a:solidFill>
                  <a:schemeClr val="bg2"/>
                </a:solidFill>
              </a:rPr>
              <a:t>V</a:t>
            </a:r>
            <a:r>
              <a:rPr lang="en-US" b="1" baseline="-25000" dirty="0" err="1">
                <a:solidFill>
                  <a:schemeClr val="bg2"/>
                </a:solidFill>
              </a:rPr>
              <a:t>h</a:t>
            </a:r>
            <a:r>
              <a:rPr lang="en-US" dirty="0">
                <a:solidFill>
                  <a:schemeClr val="bg2"/>
                </a:solidFill>
              </a:rPr>
              <a:t>, need </a:t>
            </a:r>
            <a:r>
              <a:rPr lang="en-US" dirty="0">
                <a:solidFill>
                  <a:schemeClr val="bg2"/>
                </a:solidFill>
                <a:latin typeface="Symbol" pitchFamily="2" charset="2"/>
              </a:rPr>
              <a:t>F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But that drags thermo into our equation set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must</a:t>
            </a:r>
            <a:r>
              <a:rPr lang="en-US" i="1" dirty="0">
                <a:solidFill>
                  <a:schemeClr val="bg2"/>
                </a:solidFill>
              </a:rPr>
              <a:t> predict</a:t>
            </a:r>
            <a:r>
              <a:rPr lang="en-US" dirty="0">
                <a:solidFill>
                  <a:schemeClr val="bg2"/>
                </a:solidFill>
              </a:rPr>
              <a:t> T, not just guess its structure by TWB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We work hard to avoid that with </a:t>
            </a:r>
            <a:r>
              <a:rPr lang="en-US" i="1" dirty="0">
                <a:solidFill>
                  <a:schemeClr val="bg2"/>
                </a:solidFill>
              </a:rPr>
              <a:t>vorticity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lang="en-US" dirty="0">
              <a:solidFill>
                <a:schemeClr val="bg2"/>
              </a:solidFill>
              <a:latin typeface="Symbol" pitchFamily="2" charset="2"/>
            </a:endParaRPr>
          </a:p>
          <a:p>
            <a:endParaRPr lang="en-US" dirty="0">
              <a:solidFill>
                <a:schemeClr val="bg2"/>
              </a:solidFill>
              <a:latin typeface="Symbol" pitchFamily="2" charset="2"/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5" name="Picture 7" descr="final">
            <a:extLst>
              <a:ext uri="{FF2B5EF4-FFF2-40B4-BE49-F238E27FC236}">
                <a16:creationId xmlns:a16="http://schemas.microsoft.com/office/drawing/2014/main" id="{24FBA10F-954E-9943-BFDB-792B58672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>
            <a:fillRect/>
          </a:stretch>
        </p:blipFill>
        <p:spPr bwMode="auto">
          <a:xfrm>
            <a:off x="2057400" y="1981202"/>
            <a:ext cx="48768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7317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92387278-8F2E-9041-ADEE-945CE5A8B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10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i="1" dirty="0"/>
              <a:t>Holy grail of dynamics</a:t>
            </a:r>
            <a:r>
              <a:rPr lang="en-US" sz="4000" dirty="0"/>
              <a:t>: get div &amp; </a:t>
            </a:r>
            <a:r>
              <a:rPr lang="en-US" sz="4000" dirty="0">
                <a:latin typeface="Symbol" charset="2"/>
                <a:sym typeface="Symbol" charset="2"/>
              </a:rPr>
              <a:t></a:t>
            </a:r>
            <a:endParaRPr lang="en-US" sz="4000" b="1" dirty="0">
              <a:solidFill>
                <a:srgbClr val="FFFF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40963" name="Picture 7" descr="final">
            <a:extLst>
              <a:ext uri="{FF2B5EF4-FFF2-40B4-BE49-F238E27FC236}">
                <a16:creationId xmlns:a16="http://schemas.microsoft.com/office/drawing/2014/main" id="{2B8C7FCF-3352-3444-BDFC-8BB276564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>
            <a:fillRect/>
          </a:stretch>
        </p:blipFill>
        <p:spPr bwMode="auto">
          <a:xfrm>
            <a:off x="2057400" y="990602"/>
            <a:ext cx="48768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" name="Text Box 8">
            <a:extLst>
              <a:ext uri="{FF2B5EF4-FFF2-40B4-BE49-F238E27FC236}">
                <a16:creationId xmlns:a16="http://schemas.microsoft.com/office/drawing/2014/main" id="{9C96A9BE-FCEA-084C-8EA8-4358D6C55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133602"/>
            <a:ext cx="8077200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800" u="sng" dirty="0" err="1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  <a:ea typeface="ＭＳ Ｐゴシック" pitchFamily="-84" charset="-128"/>
              </a:rPr>
              <a:t>Gotta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  <a:ea typeface="ＭＳ Ｐゴシック" pitchFamily="-84" charset="-128"/>
              </a:rPr>
              <a:t> avoid dragging thermo into this via 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ea typeface="ＭＳ Ｐゴシック" pitchFamily="-84" charset="-128"/>
                <a:sym typeface="Symbol" charset="2"/>
              </a:rPr>
              <a:t></a:t>
            </a:r>
          </a:p>
          <a:p>
            <a:pPr defTabSz="4572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ea typeface="ＭＳ Ｐゴシック" pitchFamily="-84" charset="-128"/>
              </a:rPr>
              <a:t>Get rid of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ea typeface="ＭＳ Ｐゴシック" pitchFamily="-84" charset="-128"/>
                <a:sym typeface="Symbol" charset="2"/>
              </a:rPr>
              <a:t>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ea typeface="ＭＳ Ｐゴシック" pitchFamily="-84" charset="-128"/>
              </a:rPr>
              <a:t>at </a:t>
            </a:r>
            <a:r>
              <a:rPr lang="en-US" sz="2800" u="sng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ea typeface="ＭＳ Ｐゴシック" pitchFamily="-84" charset="-128"/>
              </a:rPr>
              <a:t>any cost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ea typeface="ＭＳ Ｐゴシック" pitchFamily="-84" charset="-128"/>
              </a:rPr>
              <a:t>. </a:t>
            </a:r>
            <a:r>
              <a:rPr lang="en-US" sz="2800" b="1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ea typeface="ＭＳ Ｐゴシック" pitchFamily="-84" charset="-128"/>
              </a:rPr>
              <a:t>Curl to the rescue!</a:t>
            </a:r>
          </a:p>
        </p:txBody>
      </p:sp>
      <p:pic>
        <p:nvPicPr>
          <p:cNvPr id="8211" name="Picture 19" descr="final">
            <a:extLst>
              <a:ext uri="{FF2B5EF4-FFF2-40B4-BE49-F238E27FC236}">
                <a16:creationId xmlns:a16="http://schemas.microsoft.com/office/drawing/2014/main" id="{5ADED4DB-0A5C-C246-9B50-8AED4D3A8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29000"/>
            <a:ext cx="8026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AutoShape 20">
            <a:extLst>
              <a:ext uri="{FF2B5EF4-FFF2-40B4-BE49-F238E27FC236}">
                <a16:creationId xmlns:a16="http://schemas.microsoft.com/office/drawing/2014/main" id="{127606E3-8F92-664A-A48F-EB482192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352800"/>
            <a:ext cx="1219200" cy="1143000"/>
          </a:xfrm>
          <a:custGeom>
            <a:avLst/>
            <a:gdLst>
              <a:gd name="T0" fmla="*/ 1942170529 w 21600"/>
              <a:gd name="T1" fmla="*/ 0 h 21600"/>
              <a:gd name="T2" fmla="*/ 568804891 w 21600"/>
              <a:gd name="T3" fmla="*/ 468679054 h 21600"/>
              <a:gd name="T4" fmla="*/ 0 w 21600"/>
              <a:gd name="T5" fmla="*/ 1600299219 h 21600"/>
              <a:gd name="T6" fmla="*/ 568804891 w 21600"/>
              <a:gd name="T7" fmla="*/ 2147483647 h 21600"/>
              <a:gd name="T8" fmla="*/ 1942170529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1600299219 h 21600"/>
              <a:gd name="T14" fmla="*/ 2147483647 w 21600"/>
              <a:gd name="T15" fmla="*/ 468679054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lnTo>
                  <a:pt x="17401" y="15493"/>
                </a:ln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lnTo>
                  <a:pt x="4198" y="6106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213" name="Text Box 21">
            <a:extLst>
              <a:ext uri="{FF2B5EF4-FFF2-40B4-BE49-F238E27FC236}">
                <a16:creationId xmlns:a16="http://schemas.microsoft.com/office/drawing/2014/main" id="{1FD799E5-AAAC-0348-8A94-C86642F1D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419602"/>
            <a:ext cx="236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2800">
                <a:solidFill>
                  <a:srgbClr val="FF0000"/>
                </a:solidFill>
              </a:rPr>
              <a:t>Ker-CHING!</a:t>
            </a:r>
          </a:p>
        </p:txBody>
      </p:sp>
      <p:sp>
        <p:nvSpPr>
          <p:cNvPr id="8214" name="Text Box 22">
            <a:extLst>
              <a:ext uri="{FF2B5EF4-FFF2-40B4-BE49-F238E27FC236}">
                <a16:creationId xmlns:a16="http://schemas.microsoft.com/office/drawing/2014/main" id="{65A9A985-CD88-AB4F-8787-2C6C936D1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953000"/>
            <a:ext cx="76200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2800">
                <a:solidFill>
                  <a:srgbClr val="0000FF"/>
                </a:solidFill>
                <a:latin typeface="Braggadocio" pitchFamily="82" charset="77"/>
              </a:rPr>
              <a:t>We are Masters of the Universe with our sexy vector identities! </a:t>
            </a:r>
          </a:p>
          <a:p>
            <a:pPr algn="ctr" defTabSz="457200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2800">
                <a:solidFill>
                  <a:srgbClr val="0000FF"/>
                </a:solidFill>
                <a:latin typeface="Braggadocio" pitchFamily="82" charset="77"/>
              </a:rPr>
              <a:t>The grail is in the bag!</a:t>
            </a:r>
          </a:p>
        </p:txBody>
      </p:sp>
    </p:spTree>
    <p:extLst>
      <p:ext uri="{BB962C8B-B14F-4D97-AF65-F5344CB8AC3E}">
        <p14:creationId xmlns:p14="http://schemas.microsoft.com/office/powerpoint/2010/main" val="31343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3" grpId="0" build="p" autoUpdateAnimBg="0"/>
      <p:bldP spid="8214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BD47FCD-E2F9-4148-AE5B-BDA1BD64C8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 sz="3200">
                <a:solidFill>
                  <a:srgbClr val="FF0000"/>
                </a:solidFill>
              </a:rPr>
              <a:t>Heh heh ... did I say "any cost"... ? gulp</a:t>
            </a:r>
          </a:p>
        </p:txBody>
      </p:sp>
      <p:pic>
        <p:nvPicPr>
          <p:cNvPr id="41987" name="Picture 4">
            <a:extLst>
              <a:ext uri="{FF2B5EF4-FFF2-40B4-BE49-F238E27FC236}">
                <a16:creationId xmlns:a16="http://schemas.microsoft.com/office/drawing/2014/main" id="{F7CF751C-60E0-1444-8B17-FD20074C4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0250"/>
            <a:ext cx="9144000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ctangle 5">
            <a:extLst>
              <a:ext uri="{FF2B5EF4-FFF2-40B4-BE49-F238E27FC236}">
                <a16:creationId xmlns:a16="http://schemas.microsoft.com/office/drawing/2014/main" id="{2F2EC1FC-848F-1443-9B62-FD382BC23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5562600"/>
            <a:ext cx="914400" cy="762000"/>
          </a:xfrm>
          <a:prstGeom prst="rect">
            <a:avLst/>
          </a:prstGeom>
          <a:noFill/>
          <a:ln w="571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7D078D07-848E-0848-A922-8AAA609E3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400800"/>
            <a:ext cx="4038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FF"/>
                </a:solidFill>
              </a:rPr>
              <a:t>Wait a sec, what's this??</a:t>
            </a:r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12296" name="Text Box 8">
            <a:extLst>
              <a:ext uri="{FF2B5EF4-FFF2-40B4-BE49-F238E27FC236}">
                <a16:creationId xmlns:a16="http://schemas.microsoft.com/office/drawing/2014/main" id="{15197CB7-CB89-BF4F-B5AC-D166B98EDA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29000" y="6172200"/>
            <a:ext cx="5181600" cy="533400"/>
          </a:xfrm>
        </p:spPr>
        <p:txBody>
          <a:bodyPr/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</a:rPr>
              <a:t> </a:t>
            </a:r>
            <a:r>
              <a:rPr lang="en-US" altLang="en-US" sz="1800" dirty="0">
                <a:solidFill>
                  <a:srgbClr val="FF0000"/>
                </a:solidFill>
              </a:rPr>
              <a:t>Can we scrape back some of these cobwebs?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875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12294" grpId="0" build="p" autoUpdateAnimBg="0"/>
      <p:bldP spid="12296" grpId="0" build="p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16070</TotalTime>
  <Words>1506</Words>
  <Application>Microsoft Macintosh PowerPoint</Application>
  <PresentationFormat>On-screen Show (4:3)</PresentationFormat>
  <Paragraphs>243</Paragraphs>
  <Slides>40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ＭＳ Ｐゴシック</vt:lpstr>
      <vt:lpstr>Academy Engraved LET Plain:1.0</vt:lpstr>
      <vt:lpstr>Arial</vt:lpstr>
      <vt:lpstr>Braggadocio</vt:lpstr>
      <vt:lpstr>Calibri</vt:lpstr>
      <vt:lpstr>Symbol</vt:lpstr>
      <vt:lpstr>Times</vt:lpstr>
      <vt:lpstr>Times New Roman</vt:lpstr>
      <vt:lpstr>Wingdings</vt:lpstr>
      <vt:lpstr>Office Theme</vt:lpstr>
      <vt:lpstr>Contemporary</vt:lpstr>
      <vt:lpstr>1_Blank Presentation</vt:lpstr>
      <vt:lpstr>Warm-core vs. cool-core vortices Combining the prior concepts of:  thermal wind and vorticity  Background first, then  Assignment: slides 25-40</vt:lpstr>
      <vt:lpstr>Ideas you should have in mind</vt:lpstr>
      <vt:lpstr>PowerPoint Presentation</vt:lpstr>
      <vt:lpstr>PowerPoint Presentation</vt:lpstr>
      <vt:lpstr>PowerPoint Presentation</vt:lpstr>
      <vt:lpstr>That view emphasized jet streams as the unit of flow</vt:lpstr>
      <vt:lpstr>That view emphasized jet streams as the unit of flow</vt:lpstr>
      <vt:lpstr>Holy grail of dynamics: get div &amp; </vt:lpstr>
      <vt:lpstr>Heh heh ... did I say "any cost"... ? gulp</vt:lpstr>
      <vt:lpstr>This view emphasizes vortices as the unit of flow</vt:lpstr>
      <vt:lpstr>So what’s the TWB structure of a vortex?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Generalization: PV</vt:lpstr>
      <vt:lpstr>Balanced anticyclones exist too...</vt:lpstr>
      <vt:lpstr>PV features: the essence of a vortex (or trough or ridge)</vt:lpstr>
      <vt:lpstr>Since our main weather concern is in the lower troposphere (where water is),</vt:lpstr>
      <vt:lpstr>uq (green) flows up mountains, and up cool-core tilted isentrope</vt:lpstr>
      <vt:lpstr>PowerPoint Presentation</vt:lpstr>
      <vt:lpstr>1. a ‘jet stream’ cross section</vt:lpstr>
      <vt:lpstr>2. A ‘cool core cyclone’ section</vt:lpstr>
      <vt:lpstr>Find the paradigms game!</vt:lpstr>
      <vt:lpstr>A warm core anticyclone</vt:lpstr>
      <vt:lpstr>A warm core cyclone</vt:lpstr>
      <vt:lpstr>A cool core anticyclone</vt:lpstr>
      <vt:lpstr>Isentropic surfaces</vt:lpstr>
      <vt:lpstr>Theta surfaces</vt:lpstr>
      <vt:lpstr>Mean slope of the 310K isosurface</vt:lpstr>
      <vt:lpstr>A depression in the 310K surface Where? Describe the situation</vt:lpstr>
      <vt:lpstr>A peak on the 310K isosurface Where? Describe the situation</vt:lpstr>
      <vt:lpstr>Mean slope of the 330K isosurface</vt:lpstr>
      <vt:lpstr>A depression in the 330K surface</vt:lpstr>
      <vt:lpstr>A peak on the 330K isosurface</vt:lpstr>
      <vt:lpstr>Mean slope of the 360K isosurface</vt:lpstr>
      <vt:lpstr>A depression in the 360K surface</vt:lpstr>
      <vt:lpstr>A peak on the 360K isosurface</vt:lpstr>
    </vt:vector>
  </TitlesOfParts>
  <Manager/>
  <Company>Univ of Miami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PV and warm and cool core vortex structure</dc:title>
  <dc:subject/>
  <dc:creator>Brian Mapes</dc:creator>
  <cp:keywords/>
  <dc:description/>
  <cp:lastModifiedBy>Mapes, Brian Earle</cp:lastModifiedBy>
  <cp:revision>178</cp:revision>
  <dcterms:created xsi:type="dcterms:W3CDTF">2017-03-09T19:32:50Z</dcterms:created>
  <dcterms:modified xsi:type="dcterms:W3CDTF">2024-09-30T16:11:40Z</dcterms:modified>
  <cp:category/>
</cp:coreProperties>
</file>